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4" r:id="rId3"/>
    <p:sldId id="258" r:id="rId4"/>
    <p:sldId id="259" r:id="rId5"/>
    <p:sldId id="260" r:id="rId6"/>
    <p:sldId id="262" r:id="rId7"/>
    <p:sldId id="263" r:id="rId8"/>
    <p:sldId id="265"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6" d="100"/>
          <a:sy n="86" d="100"/>
        </p:scale>
        <p:origin x="4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89677-E0EA-4F32-A4C7-D9222FDF1F63}" type="datetimeFigureOut">
              <a:rPr lang="en-GB" smtClean="0"/>
              <a:t>26/02/2021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EA8D6-0916-4644-A615-13063B08CDB5}" type="slidenum">
              <a:rPr lang="en-GB" smtClean="0"/>
              <a:t>‹#›</a:t>
            </a:fld>
            <a:endParaRPr lang="en-GB"/>
          </a:p>
        </p:txBody>
      </p:sp>
    </p:spTree>
    <p:extLst>
      <p:ext uri="{BB962C8B-B14F-4D97-AF65-F5344CB8AC3E}">
        <p14:creationId xmlns:p14="http://schemas.microsoft.com/office/powerpoint/2010/main" val="332427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209289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307313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83680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4269602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91C867-0442-4861-B6DF-E0B51E30BF8E}"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56752-51E9-45C8-8B79-00C90DB4A2F3}"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751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191C867-0442-4861-B6DF-E0B51E30BF8E}"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260896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91C867-0442-4861-B6DF-E0B51E30BF8E}"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2552744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91C867-0442-4861-B6DF-E0B51E30BF8E}"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56752-51E9-45C8-8B79-00C90DB4A2F3}"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0187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91C867-0442-4861-B6DF-E0B51E30BF8E}"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67768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91C867-0442-4861-B6DF-E0B51E30BF8E}"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56752-51E9-45C8-8B79-00C90DB4A2F3}"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92292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91C867-0442-4861-B6DF-E0B51E30BF8E}"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57950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91C867-0442-4861-B6DF-E0B51E30BF8E}"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166556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91C867-0442-4861-B6DF-E0B51E30BF8E}"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197010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91C867-0442-4861-B6DF-E0B51E30BF8E}"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3921240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91C867-0442-4861-B6DF-E0B51E30BF8E}"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102059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91C867-0442-4861-B6DF-E0B51E30BF8E}"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339344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91C867-0442-4861-B6DF-E0B51E30BF8E}"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101015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91C867-0442-4861-B6DF-E0B51E30BF8E}"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371674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1C867-0442-4861-B6DF-E0B51E30BF8E}"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68110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91C867-0442-4861-B6DF-E0B51E30BF8E}"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121840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91C867-0442-4861-B6DF-E0B51E30BF8E}"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C56752-51E9-45C8-8B79-00C90DB4A2F3}" type="slidenum">
              <a:rPr lang="en-GB" smtClean="0"/>
              <a:t>‹#›</a:t>
            </a:fld>
            <a:endParaRPr lang="en-GB"/>
          </a:p>
        </p:txBody>
      </p:sp>
    </p:spTree>
    <p:extLst>
      <p:ext uri="{BB962C8B-B14F-4D97-AF65-F5344CB8AC3E}">
        <p14:creationId xmlns:p14="http://schemas.microsoft.com/office/powerpoint/2010/main" val="374181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191C867-0442-4861-B6DF-E0B51E30BF8E}" type="datetimeFigureOut">
              <a:rPr lang="en-GB" smtClean="0"/>
              <a:t>26/02/2021</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EC56752-51E9-45C8-8B79-00C90DB4A2F3}" type="slidenum">
              <a:rPr lang="en-GB" smtClean="0"/>
              <a:t>‹#›</a:t>
            </a:fld>
            <a:endParaRPr lang="en-GB"/>
          </a:p>
        </p:txBody>
      </p:sp>
    </p:spTree>
    <p:extLst>
      <p:ext uri="{BB962C8B-B14F-4D97-AF65-F5344CB8AC3E}">
        <p14:creationId xmlns:p14="http://schemas.microsoft.com/office/powerpoint/2010/main" val="27080767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5521" y="344075"/>
            <a:ext cx="11439279" cy="2246769"/>
          </a:xfrm>
          <a:prstGeom prst="rect">
            <a:avLst/>
          </a:prstGeom>
        </p:spPr>
        <p:txBody>
          <a:bodyPr wrap="square">
            <a:spAutoFit/>
          </a:bodyPr>
          <a:lstStyle/>
          <a:p>
            <a:r>
              <a:rPr lang="en-GB" sz="3200" dirty="0">
                <a:solidFill>
                  <a:srgbClr val="002060"/>
                </a:solidFill>
                <a:latin typeface="SassoonPrimaryInfant" pitchFamily="2" charset="0"/>
              </a:rPr>
              <a:t>RSHE - Parent Consultation - </a:t>
            </a:r>
            <a:r>
              <a:rPr lang="en-GB" sz="2800" dirty="0">
                <a:solidFill>
                  <a:srgbClr val="002060"/>
                </a:solidFill>
                <a:latin typeface="SassoonPrimaryInfant" pitchFamily="2" charset="0"/>
              </a:rPr>
              <a:t>February 2021</a:t>
            </a:r>
          </a:p>
          <a:p>
            <a:endParaRPr lang="en-GB" sz="3200" dirty="0">
              <a:solidFill>
                <a:srgbClr val="002060"/>
              </a:solidFill>
              <a:latin typeface="SassoonPrimaryInfant" pitchFamily="2" charset="0"/>
            </a:endParaRPr>
          </a:p>
          <a:p>
            <a:r>
              <a:rPr lang="en-GB" sz="2800" dirty="0">
                <a:solidFill>
                  <a:srgbClr val="002060"/>
                </a:solidFill>
                <a:latin typeface="SassoonPrimaryInfant" pitchFamily="2" charset="0"/>
              </a:rPr>
              <a:t>Information for parents and carers of Savile Town Infant &amp; Nursery School</a:t>
            </a:r>
          </a:p>
          <a:p>
            <a:endParaRPr lang="en-GB" sz="2000" dirty="0">
              <a:latin typeface="SassoonPrimaryInfant" pitchFamily="2" charset="0"/>
            </a:endParaRPr>
          </a:p>
        </p:txBody>
      </p:sp>
      <p:sp>
        <p:nvSpPr>
          <p:cNvPr id="8" name="Google Shape;321;p43"/>
          <p:cNvSpPr/>
          <p:nvPr/>
        </p:nvSpPr>
        <p:spPr>
          <a:xfrm>
            <a:off x="177421" y="2361751"/>
            <a:ext cx="8847947" cy="3748186"/>
          </a:xfrm>
          <a:prstGeom prst="roundRect">
            <a:avLst>
              <a:gd name="adj" fmla="val 16667"/>
            </a:avLst>
          </a:prstGeom>
          <a:solidFill>
            <a:schemeClr val="tx2">
              <a:lumMod val="60000"/>
              <a:lumOff val="40000"/>
            </a:schemeClr>
          </a:solidFill>
          <a:ln>
            <a:noFill/>
          </a:ln>
        </p:spPr>
        <p:txBody>
          <a:bodyPr spcFirstLastPara="1" wrap="square" lIns="91425" tIns="91425" rIns="91425" bIns="91425" anchor="ctr" anchorCtr="0">
            <a:noAutofit/>
          </a:bodyPr>
          <a:lstStyle/>
          <a:p>
            <a:pPr lvl="0"/>
            <a:endParaRPr lang="en-GB" sz="2000" b="1" dirty="0">
              <a:solidFill>
                <a:schemeClr val="dk1"/>
              </a:solidFill>
              <a:latin typeface="SassoonPrimaryInfant" pitchFamily="2" charset="0"/>
              <a:ea typeface="Century Gothic"/>
              <a:cs typeface="Century Gothic"/>
              <a:sym typeface="Century Gothic"/>
            </a:endParaRPr>
          </a:p>
        </p:txBody>
      </p:sp>
      <p:sp>
        <p:nvSpPr>
          <p:cNvPr id="9" name="Rectangle 8"/>
          <p:cNvSpPr/>
          <p:nvPr/>
        </p:nvSpPr>
        <p:spPr>
          <a:xfrm>
            <a:off x="1127211" y="2334454"/>
            <a:ext cx="8029038" cy="3170099"/>
          </a:xfrm>
          <a:prstGeom prst="rect">
            <a:avLst/>
          </a:prstGeom>
        </p:spPr>
        <p:txBody>
          <a:bodyPr wrap="square">
            <a:spAutoFit/>
          </a:bodyPr>
          <a:lstStyle/>
          <a:p>
            <a:r>
              <a:rPr lang="en-GB" sz="3200" u="sng" dirty="0">
                <a:solidFill>
                  <a:schemeClr val="bg1"/>
                </a:solidFill>
                <a:latin typeface="SassoonPrimaryInfant" pitchFamily="2" charset="0"/>
              </a:rPr>
              <a:t>Aims</a:t>
            </a:r>
          </a:p>
          <a:p>
            <a:pPr marL="457200" indent="-457200">
              <a:buFont typeface="Arial" panose="020B0604020202020204" pitchFamily="34" charset="0"/>
              <a:buChar char="•"/>
            </a:pPr>
            <a:r>
              <a:rPr lang="en-GB" sz="2800" dirty="0">
                <a:solidFill>
                  <a:schemeClr val="bg1"/>
                </a:solidFill>
                <a:latin typeface="SassoonPrimaryInfant" pitchFamily="2" charset="0"/>
              </a:rPr>
              <a:t>To share the facts about the new Government guidance and content.</a:t>
            </a:r>
          </a:p>
          <a:p>
            <a:pPr marL="457200" indent="-457200">
              <a:buFont typeface="Arial" panose="020B0604020202020204" pitchFamily="34" charset="0"/>
              <a:buChar char="•"/>
            </a:pPr>
            <a:r>
              <a:rPr lang="en-GB" sz="2800" dirty="0">
                <a:solidFill>
                  <a:schemeClr val="bg1"/>
                </a:solidFill>
                <a:latin typeface="SassoonPrimaryInfant" pitchFamily="2" charset="0"/>
              </a:rPr>
              <a:t>To address any misconceptions.</a:t>
            </a:r>
          </a:p>
          <a:p>
            <a:pPr marL="457200" indent="-457200">
              <a:buFont typeface="Arial" panose="020B0604020202020204" pitchFamily="34" charset="0"/>
              <a:buChar char="•"/>
            </a:pPr>
            <a:r>
              <a:rPr lang="en-GB" sz="2800" dirty="0">
                <a:solidFill>
                  <a:schemeClr val="bg1"/>
                </a:solidFill>
                <a:latin typeface="SassoonPrimaryInfant" pitchFamily="2" charset="0"/>
              </a:rPr>
              <a:t>To give an overview of what and how PSHE/RHE is taught at Savile Town Infant and Nursery School.</a:t>
            </a:r>
          </a:p>
          <a:p>
            <a:pPr marL="457200" indent="-457200">
              <a:buFont typeface="Arial" panose="020B0604020202020204" pitchFamily="34" charset="0"/>
              <a:buChar char="•"/>
            </a:pPr>
            <a:r>
              <a:rPr lang="en-GB" sz="2800" dirty="0">
                <a:solidFill>
                  <a:schemeClr val="bg1"/>
                </a:solidFill>
                <a:latin typeface="SassoonPrimaryInfant" pitchFamily="2" charset="0"/>
              </a:rPr>
              <a:t>To understand why PSHE/RHE matters.</a:t>
            </a:r>
          </a:p>
        </p:txBody>
      </p:sp>
      <p:pic>
        <p:nvPicPr>
          <p:cNvPr id="1026" name="Picture 4">
            <a:extLst>
              <a:ext uri="{FF2B5EF4-FFF2-40B4-BE49-F238E27FC236}">
                <a16:creationId xmlns:a16="http://schemas.microsoft.com/office/drawing/2014/main" id="{F2780A89-7BA9-4485-8B14-CEAF6716A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1994" y="3346881"/>
            <a:ext cx="2480924" cy="21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9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41" y="1304347"/>
            <a:ext cx="4427538" cy="254208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172" y="1924334"/>
            <a:ext cx="3900900" cy="460265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4072" y="5150861"/>
            <a:ext cx="1376132" cy="1376132"/>
          </a:xfrm>
          <a:prstGeom prst="rect">
            <a:avLst/>
          </a:prstGeom>
        </p:spPr>
      </p:pic>
      <p:grpSp>
        <p:nvGrpSpPr>
          <p:cNvPr id="7" name="Google Shape;450;p51"/>
          <p:cNvGrpSpPr/>
          <p:nvPr/>
        </p:nvGrpSpPr>
        <p:grpSpPr>
          <a:xfrm>
            <a:off x="151892" y="-6499"/>
            <a:ext cx="7405031" cy="1501342"/>
            <a:chOff x="0" y="188913"/>
            <a:chExt cx="10518775" cy="1106487"/>
          </a:xfrm>
        </p:grpSpPr>
        <p:sp>
          <p:nvSpPr>
            <p:cNvPr id="8" name="Google Shape;451;p51"/>
            <p:cNvSpPr/>
            <p:nvPr/>
          </p:nvSpPr>
          <p:spPr>
            <a:xfrm>
              <a:off x="0" y="188913"/>
              <a:ext cx="8411516" cy="941387"/>
            </a:xfrm>
            <a:prstGeom prst="rect">
              <a:avLst/>
            </a:prstGeom>
            <a:solidFill>
              <a:srgbClr val="8DA9DB">
                <a:alpha val="5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9" name="Google Shape;452;p51"/>
            <p:cNvSpPr/>
            <p:nvPr/>
          </p:nvSpPr>
          <p:spPr>
            <a:xfrm>
              <a:off x="0" y="304800"/>
              <a:ext cx="8411516" cy="709613"/>
            </a:xfrm>
            <a:prstGeom prst="rect">
              <a:avLst/>
            </a:prstGeom>
            <a:solidFill>
              <a:schemeClr val="accen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10" name="Google Shape;453;p51"/>
            <p:cNvSpPr txBox="1"/>
            <p:nvPr/>
          </p:nvSpPr>
          <p:spPr>
            <a:xfrm>
              <a:off x="3175" y="366713"/>
              <a:ext cx="10515600" cy="9286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2800" b="1" dirty="0">
                  <a:solidFill>
                    <a:schemeClr val="tx2">
                      <a:lumMod val="40000"/>
                      <a:lumOff val="60000"/>
                    </a:schemeClr>
                  </a:solidFill>
                  <a:latin typeface="SassoonPrimaryInfant" pitchFamily="2" charset="0"/>
                  <a:ea typeface="Century Gothic"/>
                  <a:cs typeface="Century Gothic"/>
                  <a:sym typeface="Century Gothic"/>
                </a:rPr>
                <a:t>What a Jigsaw Lesson looks like;</a:t>
              </a:r>
              <a:endParaRPr sz="2800" b="1" dirty="0">
                <a:solidFill>
                  <a:schemeClr val="tx2">
                    <a:lumMod val="40000"/>
                    <a:lumOff val="60000"/>
                  </a:schemeClr>
                </a:solidFill>
                <a:latin typeface="SassoonPrimaryInfant" pitchFamily="2" charset="0"/>
                <a:ea typeface="Century Gothic"/>
                <a:cs typeface="Century Gothic"/>
                <a:sym typeface="Century Gothic"/>
              </a:endParaRPr>
            </a:p>
          </p:txBody>
        </p:sp>
      </p:grpSp>
      <p:sp>
        <p:nvSpPr>
          <p:cNvPr id="11" name="Rectangle 10"/>
          <p:cNvSpPr/>
          <p:nvPr/>
        </p:nvSpPr>
        <p:spPr>
          <a:xfrm>
            <a:off x="462821" y="3664671"/>
            <a:ext cx="4505070" cy="2862322"/>
          </a:xfrm>
          <a:prstGeom prst="rect">
            <a:avLst/>
          </a:prstGeom>
          <a:solidFill>
            <a:schemeClr val="accent1">
              <a:lumMod val="20000"/>
              <a:lumOff val="80000"/>
            </a:schemeClr>
          </a:solidFill>
          <a:ln>
            <a:solidFill>
              <a:schemeClr val="bg1"/>
            </a:solidFill>
          </a:ln>
        </p:spPr>
        <p:txBody>
          <a:bodyPr wrap="square">
            <a:spAutoFit/>
          </a:bodyPr>
          <a:lstStyle/>
          <a:p>
            <a:pPr algn="just"/>
            <a:r>
              <a:rPr lang="en-GB" u="sng" dirty="0">
                <a:solidFill>
                  <a:schemeClr val="bg1">
                    <a:lumMod val="95000"/>
                    <a:lumOff val="5000"/>
                  </a:schemeClr>
                </a:solidFill>
                <a:latin typeface="SassoonPrimaryInfant" pitchFamily="2" charset="0"/>
              </a:rPr>
              <a:t>Connect Us</a:t>
            </a:r>
          </a:p>
          <a:p>
            <a:pPr algn="just"/>
            <a:r>
              <a:rPr lang="en-GB" dirty="0">
                <a:solidFill>
                  <a:schemeClr val="bg1">
                    <a:lumMod val="95000"/>
                    <a:lumOff val="5000"/>
                  </a:schemeClr>
                </a:solidFill>
                <a:latin typeface="SassoonPrimaryInfant" pitchFamily="2" charset="0"/>
              </a:rPr>
              <a:t>This is the part of the lesson where we play a team or circle game such as ‘Pass the Smile’ around the circle (or class).</a:t>
            </a:r>
          </a:p>
          <a:p>
            <a:pPr algn="just"/>
            <a:endParaRPr lang="en-GB" dirty="0">
              <a:solidFill>
                <a:schemeClr val="bg1">
                  <a:lumMod val="95000"/>
                  <a:lumOff val="5000"/>
                </a:schemeClr>
              </a:solidFill>
              <a:latin typeface="SassoonPrimaryInfant" pitchFamily="2" charset="0"/>
            </a:endParaRPr>
          </a:p>
          <a:p>
            <a:pPr algn="just"/>
            <a:r>
              <a:rPr lang="en-GB" dirty="0">
                <a:solidFill>
                  <a:schemeClr val="bg1">
                    <a:lumMod val="95000"/>
                    <a:lumOff val="5000"/>
                  </a:schemeClr>
                </a:solidFill>
                <a:latin typeface="SassoonPrimaryInfant" pitchFamily="2" charset="0"/>
              </a:rPr>
              <a:t>The idea is to help bond, relax and connect our class community.  Feeling happy, comfortable and respected within our classrooms is important to everyone at Savile Town.</a:t>
            </a:r>
          </a:p>
        </p:txBody>
      </p:sp>
      <p:sp>
        <p:nvSpPr>
          <p:cNvPr id="14" name="Rectangle 13"/>
          <p:cNvSpPr/>
          <p:nvPr/>
        </p:nvSpPr>
        <p:spPr>
          <a:xfrm>
            <a:off x="9103057" y="381348"/>
            <a:ext cx="2922772" cy="4362102"/>
          </a:xfrm>
          <a:prstGeom prst="rect">
            <a:avLst/>
          </a:prstGeom>
          <a:solidFill>
            <a:schemeClr val="tx2">
              <a:lumMod val="75000"/>
            </a:schemeClr>
          </a:solidFill>
          <a:ln>
            <a:solidFill>
              <a:schemeClr val="bg1"/>
            </a:solidFill>
          </a:ln>
        </p:spPr>
        <p:txBody>
          <a:bodyPr wrap="square">
            <a:spAutoFit/>
          </a:bodyPr>
          <a:lstStyle/>
          <a:p>
            <a:pPr algn="just"/>
            <a:r>
              <a:rPr lang="en-GB" u="sng" dirty="0">
                <a:latin typeface="SassoonPrimaryInfant" pitchFamily="2" charset="0"/>
              </a:rPr>
              <a:t>Calm Me</a:t>
            </a:r>
          </a:p>
          <a:p>
            <a:pPr algn="just"/>
            <a:r>
              <a:rPr lang="en-GB" dirty="0">
                <a:latin typeface="SassoonPrimaryInfant" pitchFamily="2" charset="0"/>
              </a:rPr>
              <a:t>Is the part of the lesson where we practise mindfulness; slowing down our minds and concentrating on our breathing by quietly listening to a chime and opening our eyes when we can no longer hear it.</a:t>
            </a:r>
          </a:p>
          <a:p>
            <a:pPr algn="just"/>
            <a:endParaRPr lang="en-GB" dirty="0">
              <a:latin typeface="SassoonPrimaryInfant" pitchFamily="2" charset="0"/>
            </a:endParaRPr>
          </a:p>
          <a:p>
            <a:pPr algn="just"/>
            <a:r>
              <a:rPr lang="en-GB" dirty="0">
                <a:latin typeface="SassoonPrimaryInfant" pitchFamily="2" charset="0"/>
              </a:rPr>
              <a:t>With regular practise the children become familiar and often really enjoy this part of the lesson.</a:t>
            </a:r>
          </a:p>
        </p:txBody>
      </p:sp>
    </p:spTree>
    <p:extLst>
      <p:ext uri="{BB962C8B-B14F-4D97-AF65-F5344CB8AC3E}">
        <p14:creationId xmlns:p14="http://schemas.microsoft.com/office/powerpoint/2010/main" val="395286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450;p51"/>
          <p:cNvGrpSpPr/>
          <p:nvPr/>
        </p:nvGrpSpPr>
        <p:grpSpPr>
          <a:xfrm>
            <a:off x="0" y="205666"/>
            <a:ext cx="7813964" cy="1501342"/>
            <a:chOff x="0" y="188913"/>
            <a:chExt cx="10518775" cy="1106487"/>
          </a:xfrm>
        </p:grpSpPr>
        <p:sp>
          <p:nvSpPr>
            <p:cNvPr id="8" name="Google Shape;451;p51"/>
            <p:cNvSpPr/>
            <p:nvPr/>
          </p:nvSpPr>
          <p:spPr>
            <a:xfrm>
              <a:off x="0" y="188913"/>
              <a:ext cx="8411516" cy="941387"/>
            </a:xfrm>
            <a:prstGeom prst="rect">
              <a:avLst/>
            </a:prstGeom>
            <a:solidFill>
              <a:srgbClr val="8DA9DB">
                <a:alpha val="5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9" name="Google Shape;452;p51"/>
            <p:cNvSpPr/>
            <p:nvPr/>
          </p:nvSpPr>
          <p:spPr>
            <a:xfrm>
              <a:off x="0" y="304800"/>
              <a:ext cx="8411516" cy="709613"/>
            </a:xfrm>
            <a:prstGeom prst="rect">
              <a:avLst/>
            </a:prstGeom>
            <a:solidFill>
              <a:schemeClr val="accen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10" name="Google Shape;453;p51"/>
            <p:cNvSpPr txBox="1"/>
            <p:nvPr/>
          </p:nvSpPr>
          <p:spPr>
            <a:xfrm>
              <a:off x="3175" y="366713"/>
              <a:ext cx="10515600" cy="9286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2800" b="1" dirty="0">
                  <a:solidFill>
                    <a:schemeClr val="tx2">
                      <a:lumMod val="40000"/>
                      <a:lumOff val="60000"/>
                    </a:schemeClr>
                  </a:solidFill>
                  <a:latin typeface="SassoonPrimaryInfant" pitchFamily="2" charset="0"/>
                  <a:ea typeface="Century Gothic"/>
                  <a:cs typeface="Century Gothic"/>
                  <a:sym typeface="Century Gothic"/>
                </a:rPr>
                <a:t>What a Jigsaw Lesson looks like;</a:t>
              </a:r>
              <a:endParaRPr sz="2800" b="1" dirty="0">
                <a:solidFill>
                  <a:schemeClr val="tx2">
                    <a:lumMod val="40000"/>
                    <a:lumOff val="60000"/>
                  </a:schemeClr>
                </a:solidFill>
                <a:latin typeface="SassoonPrimaryInfant" pitchFamily="2" charset="0"/>
                <a:ea typeface="Century Gothic"/>
                <a:cs typeface="Century Gothic"/>
                <a:sym typeface="Century Gothic"/>
              </a:endParaRPr>
            </a:p>
          </p:txBody>
        </p:sp>
      </p:grpSp>
      <p:sp>
        <p:nvSpPr>
          <p:cNvPr id="11" name="Rectangle 10"/>
          <p:cNvSpPr/>
          <p:nvPr/>
        </p:nvSpPr>
        <p:spPr>
          <a:xfrm>
            <a:off x="221951" y="4102821"/>
            <a:ext cx="4077093" cy="2308324"/>
          </a:xfrm>
          <a:prstGeom prst="rect">
            <a:avLst/>
          </a:prstGeom>
          <a:solidFill>
            <a:schemeClr val="accent1">
              <a:lumMod val="20000"/>
              <a:lumOff val="80000"/>
            </a:schemeClr>
          </a:solidFill>
          <a:ln>
            <a:solidFill>
              <a:schemeClr val="bg1"/>
            </a:solidFill>
          </a:ln>
        </p:spPr>
        <p:txBody>
          <a:bodyPr wrap="square">
            <a:spAutoFit/>
          </a:bodyPr>
          <a:lstStyle/>
          <a:p>
            <a:pPr algn="just"/>
            <a:r>
              <a:rPr lang="en-GB" u="sng" dirty="0">
                <a:solidFill>
                  <a:schemeClr val="bg1">
                    <a:lumMod val="95000"/>
                    <a:lumOff val="5000"/>
                  </a:schemeClr>
                </a:solidFill>
                <a:latin typeface="SassoonPrimaryInfant" pitchFamily="2" charset="0"/>
              </a:rPr>
              <a:t>Tell Me or Show Me</a:t>
            </a:r>
          </a:p>
          <a:p>
            <a:pPr algn="just"/>
            <a:r>
              <a:rPr lang="en-GB" dirty="0">
                <a:solidFill>
                  <a:schemeClr val="bg1">
                    <a:lumMod val="95000"/>
                    <a:lumOff val="5000"/>
                  </a:schemeClr>
                </a:solidFill>
                <a:latin typeface="SassoonPrimaryInfant" pitchFamily="2" charset="0"/>
              </a:rPr>
              <a:t>This part of the session allows for time to talk, reflect or share about the lesson topic.  We use puppets and approach topics in age appropriate ways, discussing what feelings, words or ideas such as happy, sad, respect, trust, healthy mean.</a:t>
            </a:r>
          </a:p>
        </p:txBody>
      </p:sp>
      <p:sp>
        <p:nvSpPr>
          <p:cNvPr id="14" name="Rectangle 13"/>
          <p:cNvSpPr/>
          <p:nvPr/>
        </p:nvSpPr>
        <p:spPr>
          <a:xfrm>
            <a:off x="2694155" y="1550570"/>
            <a:ext cx="3217702" cy="1754326"/>
          </a:xfrm>
          <a:prstGeom prst="rect">
            <a:avLst/>
          </a:prstGeom>
          <a:solidFill>
            <a:schemeClr val="tx2">
              <a:lumMod val="75000"/>
            </a:schemeClr>
          </a:solidFill>
          <a:ln>
            <a:solidFill>
              <a:schemeClr val="bg1"/>
            </a:solidFill>
          </a:ln>
        </p:spPr>
        <p:txBody>
          <a:bodyPr wrap="square">
            <a:spAutoFit/>
          </a:bodyPr>
          <a:lstStyle/>
          <a:p>
            <a:pPr algn="just"/>
            <a:r>
              <a:rPr lang="en-GB" u="sng" dirty="0">
                <a:latin typeface="SassoonPrimaryInfant" pitchFamily="2" charset="0"/>
              </a:rPr>
              <a:t>Let Me Learn</a:t>
            </a:r>
          </a:p>
          <a:p>
            <a:pPr algn="just"/>
            <a:r>
              <a:rPr lang="en-GB" dirty="0">
                <a:latin typeface="SassoonPrimaryInfant" pitchFamily="2" charset="0"/>
              </a:rPr>
              <a:t>In this part of the lesson we might role play an idea, talk about new information, read a story, draw pictures or complete an activity.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197" y="855673"/>
            <a:ext cx="3422639" cy="3422639"/>
          </a:xfrm>
          <a:prstGeom prst="rect">
            <a:avLst/>
          </a:prstGeom>
        </p:spPr>
      </p:pic>
      <p:sp>
        <p:nvSpPr>
          <p:cNvPr id="12" name="Rectangle 11"/>
          <p:cNvSpPr/>
          <p:nvPr/>
        </p:nvSpPr>
        <p:spPr>
          <a:xfrm>
            <a:off x="4505627" y="3519475"/>
            <a:ext cx="2479391" cy="2585323"/>
          </a:xfrm>
          <a:prstGeom prst="rect">
            <a:avLst/>
          </a:prstGeom>
          <a:solidFill>
            <a:schemeClr val="tx2">
              <a:lumMod val="60000"/>
              <a:lumOff val="40000"/>
            </a:schemeClr>
          </a:solidFill>
          <a:ln>
            <a:solidFill>
              <a:schemeClr val="bg1"/>
            </a:solidFill>
          </a:ln>
        </p:spPr>
        <p:txBody>
          <a:bodyPr wrap="square">
            <a:spAutoFit/>
          </a:bodyPr>
          <a:lstStyle/>
          <a:p>
            <a:pPr algn="just"/>
            <a:endParaRPr lang="en-GB" u="sng" dirty="0">
              <a:solidFill>
                <a:schemeClr val="bg1">
                  <a:lumMod val="95000"/>
                  <a:lumOff val="5000"/>
                </a:schemeClr>
              </a:solidFill>
              <a:latin typeface="SassoonPrimaryInfant" pitchFamily="2" charset="0"/>
            </a:endParaRPr>
          </a:p>
          <a:p>
            <a:pPr algn="just"/>
            <a:r>
              <a:rPr lang="en-GB" u="sng" dirty="0">
                <a:solidFill>
                  <a:schemeClr val="bg1">
                    <a:lumMod val="95000"/>
                    <a:lumOff val="5000"/>
                  </a:schemeClr>
                </a:solidFill>
                <a:latin typeface="SassoonPrimaryInfant" pitchFamily="2" charset="0"/>
              </a:rPr>
              <a:t>Help Me Reflect</a:t>
            </a:r>
          </a:p>
          <a:p>
            <a:pPr algn="just"/>
            <a:r>
              <a:rPr lang="en-GB" dirty="0">
                <a:solidFill>
                  <a:schemeClr val="bg1">
                    <a:lumMod val="95000"/>
                    <a:lumOff val="5000"/>
                  </a:schemeClr>
                </a:solidFill>
                <a:latin typeface="SassoonPrimaryInfant" pitchFamily="2" charset="0"/>
              </a:rPr>
              <a:t>Here we remind ourselves of the topic or learning point for the lesson.  We might recap new words or ideas to clarify understanding.</a:t>
            </a:r>
          </a:p>
          <a:p>
            <a:pPr algn="just"/>
            <a:endParaRPr lang="en-GB" dirty="0">
              <a:solidFill>
                <a:schemeClr val="bg1">
                  <a:lumMod val="95000"/>
                  <a:lumOff val="5000"/>
                </a:schemeClr>
              </a:solidFill>
              <a:latin typeface="SassoonPrimaryInfant" pitchFamily="2" charset="0"/>
            </a:endParaRPr>
          </a:p>
        </p:txBody>
      </p:sp>
      <p:sp>
        <p:nvSpPr>
          <p:cNvPr id="13" name="Rectangle 12"/>
          <p:cNvSpPr/>
          <p:nvPr/>
        </p:nvSpPr>
        <p:spPr>
          <a:xfrm>
            <a:off x="7354174" y="2650377"/>
            <a:ext cx="4236877" cy="3970318"/>
          </a:xfrm>
          <a:prstGeom prst="rect">
            <a:avLst/>
          </a:prstGeom>
          <a:solidFill>
            <a:schemeClr val="accent1">
              <a:lumMod val="40000"/>
              <a:lumOff val="60000"/>
            </a:schemeClr>
          </a:solidFill>
          <a:ln>
            <a:solidFill>
              <a:schemeClr val="bg1"/>
            </a:solidFill>
          </a:ln>
        </p:spPr>
        <p:txBody>
          <a:bodyPr wrap="square">
            <a:spAutoFit/>
          </a:bodyPr>
          <a:lstStyle/>
          <a:p>
            <a:pPr algn="just"/>
            <a:r>
              <a:rPr lang="en-GB" u="sng" dirty="0">
                <a:latin typeface="SassoonPrimaryInfant" pitchFamily="2" charset="0"/>
              </a:rPr>
              <a:t>6 Jigsaw Pieces</a:t>
            </a:r>
          </a:p>
          <a:p>
            <a:pPr marL="342900" indent="-342900" algn="just">
              <a:buAutoNum type="arabicParenR"/>
            </a:pPr>
            <a:r>
              <a:rPr lang="en-GB" dirty="0">
                <a:latin typeface="SassoonPrimaryInfant" pitchFamily="2" charset="0"/>
              </a:rPr>
              <a:t>Being Me in My World</a:t>
            </a:r>
          </a:p>
          <a:p>
            <a:pPr marL="342900" indent="-342900" algn="just">
              <a:buAutoNum type="arabicParenR"/>
            </a:pPr>
            <a:r>
              <a:rPr lang="en-GB" dirty="0">
                <a:latin typeface="SassoonPrimaryInfant" pitchFamily="2" charset="0"/>
              </a:rPr>
              <a:t>Celebrating Differences</a:t>
            </a:r>
          </a:p>
          <a:p>
            <a:pPr marL="342900" indent="-342900" algn="just">
              <a:buAutoNum type="arabicParenR"/>
            </a:pPr>
            <a:r>
              <a:rPr lang="en-GB" dirty="0">
                <a:latin typeface="SassoonPrimaryInfant" pitchFamily="2" charset="0"/>
              </a:rPr>
              <a:t>Dreams &amp; Goals</a:t>
            </a:r>
          </a:p>
          <a:p>
            <a:pPr marL="342900" indent="-342900" algn="just">
              <a:buAutoNum type="arabicParenR"/>
            </a:pPr>
            <a:r>
              <a:rPr lang="en-GB" dirty="0">
                <a:latin typeface="SassoonPrimaryInfant" pitchFamily="2" charset="0"/>
              </a:rPr>
              <a:t>Healthy Me</a:t>
            </a:r>
          </a:p>
          <a:p>
            <a:pPr marL="342900" indent="-342900" algn="just">
              <a:buAutoNum type="arabicParenR"/>
            </a:pPr>
            <a:r>
              <a:rPr lang="en-GB" dirty="0">
                <a:latin typeface="SassoonPrimaryInfant" pitchFamily="2" charset="0"/>
              </a:rPr>
              <a:t>Relationships</a:t>
            </a:r>
          </a:p>
          <a:p>
            <a:pPr marL="342900" indent="-342900" algn="just">
              <a:buAutoNum type="arabicParenR"/>
            </a:pPr>
            <a:r>
              <a:rPr lang="en-GB" dirty="0">
                <a:latin typeface="SassoonPrimaryInfant" pitchFamily="2" charset="0"/>
              </a:rPr>
              <a:t>Changing Me</a:t>
            </a:r>
          </a:p>
          <a:p>
            <a:pPr marL="342900" indent="-342900" algn="just">
              <a:buAutoNum type="arabicParenR"/>
            </a:pPr>
            <a:endParaRPr lang="en-GB" dirty="0">
              <a:latin typeface="SassoonPrimaryInfant" pitchFamily="2" charset="0"/>
            </a:endParaRPr>
          </a:p>
          <a:p>
            <a:pPr marL="342900" indent="-342900" algn="just">
              <a:buAutoNum type="arabicParenR"/>
            </a:pPr>
            <a:r>
              <a:rPr lang="en-GB" dirty="0">
                <a:latin typeface="SassoonPrimaryInfant" pitchFamily="2" charset="0"/>
              </a:rPr>
              <a:t>These 6 pieces are repeated from Early Years to Year 2 meaning the children are familiar with topics, ideas and words.  Increasing their learning each year in an age appropriate way.</a:t>
            </a:r>
          </a:p>
          <a:p>
            <a:pPr algn="just"/>
            <a:endParaRPr lang="en-GB" dirty="0">
              <a:latin typeface="SassoonPrimaryInfant"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64" y="157955"/>
            <a:ext cx="3883255" cy="2492422"/>
          </a:xfrm>
          <a:prstGeom prst="rect">
            <a:avLst/>
          </a:prstGeom>
        </p:spPr>
      </p:pic>
    </p:spTree>
    <p:extLst>
      <p:ext uri="{BB962C8B-B14F-4D97-AF65-F5344CB8AC3E}">
        <p14:creationId xmlns:p14="http://schemas.microsoft.com/office/powerpoint/2010/main" val="69586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450;p51"/>
          <p:cNvGrpSpPr/>
          <p:nvPr/>
        </p:nvGrpSpPr>
        <p:grpSpPr>
          <a:xfrm>
            <a:off x="0" y="253291"/>
            <a:ext cx="5038725" cy="1750131"/>
            <a:chOff x="0" y="188913"/>
            <a:chExt cx="10515599" cy="1289844"/>
          </a:xfrm>
        </p:grpSpPr>
        <p:sp>
          <p:nvSpPr>
            <p:cNvPr id="3" name="Google Shape;451;p51"/>
            <p:cNvSpPr/>
            <p:nvPr/>
          </p:nvSpPr>
          <p:spPr>
            <a:xfrm>
              <a:off x="0" y="188913"/>
              <a:ext cx="8411516" cy="941387"/>
            </a:xfrm>
            <a:prstGeom prst="rect">
              <a:avLst/>
            </a:prstGeom>
            <a:solidFill>
              <a:srgbClr val="8DA9DB">
                <a:alpha val="5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4" name="Google Shape;452;p51"/>
            <p:cNvSpPr/>
            <p:nvPr/>
          </p:nvSpPr>
          <p:spPr>
            <a:xfrm>
              <a:off x="0" y="304800"/>
              <a:ext cx="8411516" cy="709613"/>
            </a:xfrm>
            <a:prstGeom prst="rect">
              <a:avLst/>
            </a:prstGeom>
            <a:solidFill>
              <a:schemeClr val="accen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5" name="Google Shape;453;p51"/>
            <p:cNvSpPr txBox="1"/>
            <p:nvPr/>
          </p:nvSpPr>
          <p:spPr>
            <a:xfrm>
              <a:off x="0" y="550070"/>
              <a:ext cx="10515599" cy="9286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2800" b="1" dirty="0">
                  <a:solidFill>
                    <a:schemeClr val="tx2">
                      <a:lumMod val="40000"/>
                      <a:lumOff val="60000"/>
                    </a:schemeClr>
                  </a:solidFill>
                  <a:latin typeface="SassoonPrimaryInfant" pitchFamily="2" charset="0"/>
                  <a:ea typeface="Century Gothic"/>
                  <a:cs typeface="Century Gothic"/>
                  <a:sym typeface="Century Gothic"/>
                </a:rPr>
                <a:t>Parents &amp; Carers Views</a:t>
              </a:r>
              <a:endParaRPr sz="2800" b="1" dirty="0">
                <a:solidFill>
                  <a:schemeClr val="tx2">
                    <a:lumMod val="40000"/>
                    <a:lumOff val="60000"/>
                  </a:schemeClr>
                </a:solidFill>
                <a:latin typeface="SassoonPrimaryInfant" pitchFamily="2" charset="0"/>
                <a:ea typeface="Century Gothic"/>
                <a:cs typeface="Century Gothic"/>
                <a:sym typeface="Century Gothic"/>
              </a:endParaRPr>
            </a:p>
          </p:txBody>
        </p:sp>
      </p:grpSp>
      <p:sp>
        <p:nvSpPr>
          <p:cNvPr id="6" name="Rectangle 5"/>
          <p:cNvSpPr/>
          <p:nvPr/>
        </p:nvSpPr>
        <p:spPr>
          <a:xfrm>
            <a:off x="350543" y="1841664"/>
            <a:ext cx="10103642" cy="3754874"/>
          </a:xfrm>
          <a:prstGeom prst="rect">
            <a:avLst/>
          </a:prstGeom>
          <a:solidFill>
            <a:schemeClr val="accent1">
              <a:lumMod val="20000"/>
              <a:lumOff val="80000"/>
            </a:schemeClr>
          </a:solidFill>
          <a:ln>
            <a:solidFill>
              <a:schemeClr val="bg1"/>
            </a:solidFill>
          </a:ln>
        </p:spPr>
        <p:txBody>
          <a:bodyPr wrap="square">
            <a:spAutoFit/>
          </a:bodyPr>
          <a:lstStyle/>
          <a:p>
            <a:pPr algn="ctr"/>
            <a:r>
              <a:rPr lang="en-GB" sz="2800" dirty="0">
                <a:solidFill>
                  <a:schemeClr val="bg1">
                    <a:lumMod val="95000"/>
                    <a:lumOff val="5000"/>
                  </a:schemeClr>
                </a:solidFill>
                <a:latin typeface="SassoonPrimaryInfant" pitchFamily="2" charset="0"/>
              </a:rPr>
              <a:t>This is where we invite you our parents and carers, the first teachers of the children who attend Savile Town I &amp; N, to consult with us by answering this simple online survey;</a:t>
            </a:r>
          </a:p>
          <a:p>
            <a:r>
              <a:rPr lang="en-GB" dirty="0">
                <a:solidFill>
                  <a:schemeClr val="bg1">
                    <a:lumMod val="95000"/>
                    <a:lumOff val="5000"/>
                  </a:schemeClr>
                </a:solidFill>
                <a:latin typeface="SassoonPrimaryInfant" pitchFamily="2" charset="0"/>
              </a:rPr>
              <a:t>                                                 https://www.surveymonkey.co.uk/r/LHV2QDB</a:t>
            </a:r>
          </a:p>
          <a:p>
            <a:pPr algn="just"/>
            <a:endParaRPr lang="en-GB" u="sng" dirty="0">
              <a:latin typeface="SassoonPrimaryInfant" pitchFamily="2" charset="0"/>
            </a:endParaRPr>
          </a:p>
          <a:p>
            <a:pPr algn="just"/>
            <a:endParaRPr lang="en-GB" u="sng" dirty="0">
              <a:latin typeface="SassoonPrimaryInfant" pitchFamily="2" charset="0"/>
            </a:endParaRPr>
          </a:p>
          <a:p>
            <a:pPr algn="ctr"/>
            <a:r>
              <a:rPr lang="en-GB" sz="2000" b="1" dirty="0">
                <a:solidFill>
                  <a:schemeClr val="bg1">
                    <a:lumMod val="95000"/>
                    <a:lumOff val="5000"/>
                  </a:schemeClr>
                </a:solidFill>
                <a:latin typeface="SassoonPrimaryInfant" pitchFamily="2" charset="0"/>
              </a:rPr>
              <a:t>Thank you </a:t>
            </a:r>
            <a:r>
              <a:rPr lang="en-GB" sz="2000" dirty="0">
                <a:solidFill>
                  <a:schemeClr val="bg1">
                    <a:lumMod val="95000"/>
                    <a:lumOff val="5000"/>
                  </a:schemeClr>
                </a:solidFill>
                <a:latin typeface="SassoonPrimaryInfant" pitchFamily="2" charset="0"/>
              </a:rPr>
              <a:t>for taking the time to read this PowerPoint and answer the questions as we begin our RHE Consultation Period.</a:t>
            </a:r>
          </a:p>
          <a:p>
            <a:pPr algn="ctr"/>
            <a:endParaRPr lang="en-GB" sz="2000" dirty="0">
              <a:solidFill>
                <a:schemeClr val="bg1">
                  <a:lumMod val="95000"/>
                  <a:lumOff val="5000"/>
                </a:schemeClr>
              </a:solidFill>
              <a:latin typeface="SassoonPrimaryInfant" pitchFamily="2" charset="0"/>
            </a:endParaRPr>
          </a:p>
          <a:p>
            <a:pPr algn="ctr"/>
            <a:r>
              <a:rPr lang="en-GB" sz="2000" dirty="0">
                <a:solidFill>
                  <a:schemeClr val="bg1">
                    <a:lumMod val="95000"/>
                    <a:lumOff val="5000"/>
                  </a:schemeClr>
                </a:solidFill>
                <a:latin typeface="SassoonPrimaryInfant" pitchFamily="2" charset="0"/>
              </a:rPr>
              <a:t>Thankyou and Stay Safe</a:t>
            </a:r>
          </a:p>
          <a:p>
            <a:pPr algn="ctr"/>
            <a:r>
              <a:rPr lang="en-GB" sz="2000" dirty="0">
                <a:solidFill>
                  <a:schemeClr val="bg1">
                    <a:lumMod val="95000"/>
                    <a:lumOff val="5000"/>
                  </a:schemeClr>
                </a:solidFill>
                <a:latin typeface="SassoonPrimaryInfant" pitchFamily="2" charset="0"/>
                <a:sym typeface="Wingdings" panose="05000000000000000000" pitchFamily="2" charset="2"/>
              </a:rPr>
              <a:t> </a:t>
            </a:r>
            <a:endParaRPr lang="en-GB" sz="2000" dirty="0">
              <a:solidFill>
                <a:schemeClr val="bg1">
                  <a:lumMod val="95000"/>
                  <a:lumOff val="5000"/>
                </a:schemeClr>
              </a:solidFill>
              <a:latin typeface="SassoonPrimaryInfant" pitchFamily="2" charset="0"/>
            </a:endParaRPr>
          </a:p>
        </p:txBody>
      </p:sp>
    </p:spTree>
    <p:extLst>
      <p:ext uri="{BB962C8B-B14F-4D97-AF65-F5344CB8AC3E}">
        <p14:creationId xmlns:p14="http://schemas.microsoft.com/office/powerpoint/2010/main" val="346963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8676" y="1719618"/>
            <a:ext cx="8285018" cy="4339650"/>
          </a:xfrm>
          <a:prstGeom prst="rect">
            <a:avLst/>
          </a:prstGeom>
          <a:solidFill>
            <a:schemeClr val="tx2">
              <a:lumMod val="50000"/>
            </a:schemeClr>
          </a:solidFill>
        </p:spPr>
        <p:txBody>
          <a:bodyPr wrap="square">
            <a:spAutoFit/>
          </a:bodyPr>
          <a:lstStyle/>
          <a:p>
            <a:pPr algn="ctr"/>
            <a:endParaRPr lang="en-GB" sz="3200" dirty="0">
              <a:latin typeface="SassoonPrimaryInfant" pitchFamily="2" charset="0"/>
            </a:endParaRPr>
          </a:p>
          <a:p>
            <a:pPr algn="ctr"/>
            <a:r>
              <a:rPr lang="en-GB" sz="3200" dirty="0">
                <a:latin typeface="SassoonPrimaryInfant" pitchFamily="2" charset="0"/>
              </a:rPr>
              <a:t>At our school we celebrate faith, diversity and provide a safe environment where our children are happy to learn.  We are kind, caring and respectful to others.  We aim to inspire future generations of our school and community to become lifelong learners.</a:t>
            </a:r>
          </a:p>
          <a:p>
            <a:pPr algn="ctr"/>
            <a:endParaRPr lang="en-GB" sz="3200" dirty="0">
              <a:latin typeface="SassoonPrimaryInfant" pitchFamily="2" charset="0"/>
            </a:endParaRPr>
          </a:p>
          <a:p>
            <a:pPr algn="ctr"/>
            <a:endParaRPr lang="en-GB" sz="2000" dirty="0">
              <a:latin typeface="SassoonPrimaryInfant" pitchFamily="2" charset="0"/>
            </a:endParaRPr>
          </a:p>
        </p:txBody>
      </p:sp>
      <p:sp>
        <p:nvSpPr>
          <p:cNvPr id="4" name="Google Shape;358;p45"/>
          <p:cNvSpPr/>
          <p:nvPr/>
        </p:nvSpPr>
        <p:spPr>
          <a:xfrm>
            <a:off x="109182" y="1065204"/>
            <a:ext cx="4858988" cy="654414"/>
          </a:xfrm>
          <a:prstGeom prst="rect">
            <a:avLst/>
          </a:prstGeom>
          <a:solidFill>
            <a:srgbClr val="8DA9DB">
              <a:alpha val="55686"/>
            </a:srgbClr>
          </a:solidFill>
          <a:ln>
            <a:noFill/>
          </a:ln>
        </p:spPr>
        <p:txBody>
          <a:bodyPr spcFirstLastPara="1" wrap="square" lIns="91425" tIns="45700" rIns="91425" bIns="45700" anchor="ctr" anchorCtr="0">
            <a:noAutofit/>
          </a:bodyPr>
          <a:lstStyle/>
          <a:p>
            <a:r>
              <a:rPr lang="en-GB" sz="3200" dirty="0">
                <a:latin typeface="SassoonPrimaryInfant" pitchFamily="2" charset="0"/>
              </a:rPr>
              <a:t>School Vision-Savile Town Infant and Nursery School</a:t>
            </a:r>
          </a:p>
          <a:p>
            <a:endParaRPr lang="en-GB" sz="3600" dirty="0"/>
          </a:p>
        </p:txBody>
      </p:sp>
      <p:pic>
        <p:nvPicPr>
          <p:cNvPr id="2050" name="Picture 4">
            <a:extLst>
              <a:ext uri="{FF2B5EF4-FFF2-40B4-BE49-F238E27FC236}">
                <a16:creationId xmlns:a16="http://schemas.microsoft.com/office/drawing/2014/main" id="{7ADB3C27-9575-4EB3-AA16-49C8C6C4D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68" y="2450238"/>
            <a:ext cx="1426130" cy="161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17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3"/>
          <p:cNvSpPr txBox="1"/>
          <p:nvPr/>
        </p:nvSpPr>
        <p:spPr>
          <a:xfrm>
            <a:off x="345462" y="4801666"/>
            <a:ext cx="1254868"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SassoonPrimaryInfant" pitchFamily="2" charset="0"/>
              <a:ea typeface="Calibri"/>
              <a:cs typeface="Calibri"/>
              <a:sym typeface="Calibri"/>
            </a:endParaRPr>
          </a:p>
        </p:txBody>
      </p:sp>
      <p:grpSp>
        <p:nvGrpSpPr>
          <p:cNvPr id="317" name="Google Shape;317;p43"/>
          <p:cNvGrpSpPr/>
          <p:nvPr/>
        </p:nvGrpSpPr>
        <p:grpSpPr>
          <a:xfrm>
            <a:off x="0" y="164570"/>
            <a:ext cx="4631377" cy="1096138"/>
            <a:chOff x="0" y="188913"/>
            <a:chExt cx="10515600" cy="1096138"/>
          </a:xfrm>
        </p:grpSpPr>
        <p:sp>
          <p:nvSpPr>
            <p:cNvPr id="318" name="Google Shape;318;p43"/>
            <p:cNvSpPr/>
            <p:nvPr/>
          </p:nvSpPr>
          <p:spPr>
            <a:xfrm>
              <a:off x="0" y="188913"/>
              <a:ext cx="8411516" cy="941387"/>
            </a:xfrm>
            <a:prstGeom prst="rect">
              <a:avLst/>
            </a:prstGeom>
            <a:solidFill>
              <a:srgbClr val="8DA9DB">
                <a:alpha val="5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SassoonPrimaryInfant" pitchFamily="2" charset="0"/>
                <a:ea typeface="Calibri"/>
                <a:cs typeface="Calibri"/>
                <a:sym typeface="Calibri"/>
              </a:endParaRPr>
            </a:p>
          </p:txBody>
        </p:sp>
        <p:sp>
          <p:nvSpPr>
            <p:cNvPr id="319" name="Google Shape;319;p43"/>
            <p:cNvSpPr/>
            <p:nvPr/>
          </p:nvSpPr>
          <p:spPr>
            <a:xfrm>
              <a:off x="0" y="304800"/>
              <a:ext cx="8411516" cy="709613"/>
            </a:xfrm>
            <a:prstGeom prst="rect">
              <a:avLst/>
            </a:prstGeom>
            <a:solidFill>
              <a:schemeClr val="accen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SassoonPrimaryInfant" pitchFamily="2" charset="0"/>
                <a:ea typeface="Calibri"/>
                <a:cs typeface="Calibri"/>
                <a:sym typeface="Calibri"/>
              </a:endParaRPr>
            </a:p>
          </p:txBody>
        </p:sp>
        <p:sp>
          <p:nvSpPr>
            <p:cNvPr id="320" name="Google Shape;320;p43"/>
            <p:cNvSpPr txBox="1"/>
            <p:nvPr/>
          </p:nvSpPr>
          <p:spPr>
            <a:xfrm>
              <a:off x="0" y="356364"/>
              <a:ext cx="10515600" cy="9286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2800" b="1" i="0" u="none" strike="noStrike" cap="none" dirty="0">
                  <a:latin typeface="SassoonPrimaryInfant" pitchFamily="2" charset="0"/>
                  <a:ea typeface="Century Gothic"/>
                  <a:cs typeface="Century Gothic"/>
                  <a:sym typeface="Century Gothic"/>
                </a:rPr>
                <a:t>What does it mean?</a:t>
              </a:r>
              <a:endParaRPr sz="2800" b="1" i="0" u="none" strike="noStrike" cap="none" dirty="0">
                <a:latin typeface="SassoonPrimaryInfant" pitchFamily="2" charset="0"/>
                <a:ea typeface="Century Gothic"/>
                <a:cs typeface="Century Gothic"/>
                <a:sym typeface="Century Gothic"/>
              </a:endParaRPr>
            </a:p>
          </p:txBody>
        </p:sp>
      </p:grpSp>
      <p:sp>
        <p:nvSpPr>
          <p:cNvPr id="321" name="Google Shape;321;p43"/>
          <p:cNvSpPr/>
          <p:nvPr/>
        </p:nvSpPr>
        <p:spPr>
          <a:xfrm>
            <a:off x="271072" y="3692783"/>
            <a:ext cx="3222742" cy="481833"/>
          </a:xfrm>
          <a:prstGeom prst="roundRect">
            <a:avLst>
              <a:gd name="adj" fmla="val 16667"/>
            </a:avLst>
          </a:prstGeom>
          <a:solidFill>
            <a:schemeClr val="accent4">
              <a:lumMod val="75000"/>
            </a:schemeClr>
          </a:solidFill>
          <a:ln>
            <a:noFill/>
          </a:ln>
        </p:spPr>
        <p:txBody>
          <a:bodyPr spcFirstLastPara="1" wrap="square" lIns="91425" tIns="91425" rIns="91425" bIns="91425" anchor="ctr" anchorCtr="0">
            <a:noAutofit/>
          </a:bodyPr>
          <a:lstStyle/>
          <a:p>
            <a:pPr lvl="0"/>
            <a:r>
              <a:rPr lang="en-GB" sz="2000" b="1" dirty="0">
                <a:solidFill>
                  <a:schemeClr val="dk1"/>
                </a:solidFill>
                <a:latin typeface="SassoonPrimaryInfant" pitchFamily="2" charset="0"/>
                <a:ea typeface="Century Gothic"/>
                <a:cs typeface="Century Gothic"/>
                <a:sym typeface="Century Gothic"/>
              </a:rPr>
              <a:t>RHE</a:t>
            </a:r>
          </a:p>
        </p:txBody>
      </p:sp>
      <p:sp>
        <p:nvSpPr>
          <p:cNvPr id="323" name="Google Shape;323;p43"/>
          <p:cNvSpPr/>
          <p:nvPr/>
        </p:nvSpPr>
        <p:spPr>
          <a:xfrm>
            <a:off x="271072" y="5380741"/>
            <a:ext cx="3222742" cy="505614"/>
          </a:xfrm>
          <a:prstGeom prst="roundRect">
            <a:avLst>
              <a:gd name="adj" fmla="val 16667"/>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ssoonPrimaryInfant" pitchFamily="2" charset="0"/>
            </a:endParaRPr>
          </a:p>
        </p:txBody>
      </p:sp>
      <p:sp>
        <p:nvSpPr>
          <p:cNvPr id="324" name="Google Shape;324;p43"/>
          <p:cNvSpPr/>
          <p:nvPr/>
        </p:nvSpPr>
        <p:spPr>
          <a:xfrm>
            <a:off x="271072" y="1994383"/>
            <a:ext cx="3222742" cy="493237"/>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ssoonPrimaryInfant" pitchFamily="2" charset="0"/>
            </a:endParaRPr>
          </a:p>
        </p:txBody>
      </p:sp>
      <p:sp>
        <p:nvSpPr>
          <p:cNvPr id="325" name="Google Shape;325;p43"/>
          <p:cNvSpPr/>
          <p:nvPr/>
        </p:nvSpPr>
        <p:spPr>
          <a:xfrm>
            <a:off x="271072" y="2796205"/>
            <a:ext cx="3222742" cy="514704"/>
          </a:xfrm>
          <a:prstGeom prst="roundRect">
            <a:avLst>
              <a:gd name="adj" fmla="val 16667"/>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ssoonPrimaryInfant" pitchFamily="2" charset="0"/>
            </a:endParaRPr>
          </a:p>
        </p:txBody>
      </p:sp>
      <p:sp>
        <p:nvSpPr>
          <p:cNvPr id="326" name="Google Shape;326;p43"/>
          <p:cNvSpPr/>
          <p:nvPr/>
        </p:nvSpPr>
        <p:spPr>
          <a:xfrm>
            <a:off x="271072" y="2837081"/>
            <a:ext cx="117281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dk1"/>
                </a:solidFill>
                <a:latin typeface="SassoonPrimaryInfant" pitchFamily="2" charset="0"/>
                <a:ea typeface="Century Gothic"/>
                <a:cs typeface="Century Gothic"/>
                <a:sym typeface="Century Gothic"/>
              </a:rPr>
              <a:t>RSHE</a:t>
            </a:r>
            <a:endParaRPr sz="1600" b="1" dirty="0">
              <a:solidFill>
                <a:schemeClr val="dk1"/>
              </a:solidFill>
              <a:latin typeface="SassoonPrimaryInfant" pitchFamily="2" charset="0"/>
              <a:ea typeface="Century Gothic"/>
              <a:cs typeface="Century Gothic"/>
              <a:sym typeface="Century Gothic"/>
            </a:endParaRPr>
          </a:p>
        </p:txBody>
      </p:sp>
      <p:sp>
        <p:nvSpPr>
          <p:cNvPr id="327" name="Google Shape;327;p43"/>
          <p:cNvSpPr/>
          <p:nvPr/>
        </p:nvSpPr>
        <p:spPr>
          <a:xfrm>
            <a:off x="285204" y="2057856"/>
            <a:ext cx="1235579"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dk1"/>
                </a:solidFill>
                <a:latin typeface="SassoonPrimaryInfant" pitchFamily="2" charset="0"/>
                <a:ea typeface="Century Gothic"/>
                <a:cs typeface="Century Gothic"/>
                <a:sym typeface="Century Gothic"/>
              </a:rPr>
              <a:t>PSHE </a:t>
            </a:r>
            <a:r>
              <a:rPr lang="en-GB" sz="2000" b="1" dirty="0" err="1">
                <a:solidFill>
                  <a:schemeClr val="dk1"/>
                </a:solidFill>
                <a:latin typeface="SassoonPrimaryInfant" pitchFamily="2" charset="0"/>
                <a:ea typeface="Century Gothic"/>
                <a:cs typeface="Century Gothic"/>
                <a:sym typeface="Century Gothic"/>
              </a:rPr>
              <a:t>ed</a:t>
            </a:r>
            <a:endParaRPr dirty="0">
              <a:latin typeface="SassoonPrimaryInfant" pitchFamily="2" charset="0"/>
            </a:endParaRPr>
          </a:p>
        </p:txBody>
      </p:sp>
      <p:sp>
        <p:nvSpPr>
          <p:cNvPr id="328" name="Google Shape;328;p43"/>
          <p:cNvSpPr/>
          <p:nvPr/>
        </p:nvSpPr>
        <p:spPr>
          <a:xfrm>
            <a:off x="308955" y="5484147"/>
            <a:ext cx="88197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dk1"/>
                </a:solidFill>
                <a:latin typeface="SassoonPrimaryInfant" pitchFamily="2" charset="0"/>
                <a:ea typeface="Century Gothic"/>
                <a:cs typeface="Century Gothic"/>
                <a:sym typeface="Century Gothic"/>
              </a:rPr>
              <a:t>SMSC</a:t>
            </a:r>
            <a:endParaRPr dirty="0">
              <a:latin typeface="SassoonPrimaryInfant" pitchFamily="2" charset="0"/>
            </a:endParaRPr>
          </a:p>
        </p:txBody>
      </p:sp>
      <p:sp>
        <p:nvSpPr>
          <p:cNvPr id="329" name="Google Shape;329;p43"/>
          <p:cNvSpPr/>
          <p:nvPr/>
        </p:nvSpPr>
        <p:spPr>
          <a:xfrm>
            <a:off x="3644877" y="2756841"/>
            <a:ext cx="8372951"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a:solidFill>
                  <a:schemeClr val="bg1"/>
                </a:solidFill>
                <a:latin typeface="SassoonPrimaryInfant" pitchFamily="2" charset="0"/>
                <a:ea typeface="Century Gothic"/>
                <a:cs typeface="Century Gothic"/>
                <a:sym typeface="Century Gothic"/>
              </a:rPr>
              <a:t>Relationships education, relationships and sex education and health education (the name of the new statutory guidance)</a:t>
            </a:r>
            <a:endParaRPr dirty="0">
              <a:solidFill>
                <a:schemeClr val="bg1"/>
              </a:solidFill>
              <a:latin typeface="SassoonPrimaryInfant" pitchFamily="2" charset="0"/>
            </a:endParaRPr>
          </a:p>
        </p:txBody>
      </p:sp>
      <p:sp>
        <p:nvSpPr>
          <p:cNvPr id="330" name="Google Shape;330;p43"/>
          <p:cNvSpPr/>
          <p:nvPr/>
        </p:nvSpPr>
        <p:spPr>
          <a:xfrm>
            <a:off x="3644877" y="1824482"/>
            <a:ext cx="8230447"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a:solidFill>
                  <a:schemeClr val="bg1"/>
                </a:solidFill>
                <a:latin typeface="SassoonPrimaryInfant" pitchFamily="2" charset="0"/>
                <a:ea typeface="Century Gothic"/>
                <a:cs typeface="Century Gothic"/>
                <a:sym typeface="Century Gothic"/>
              </a:rPr>
              <a:t>Personal, social, health and economic education (the umbrella term for the curriculum subject that includes RSHE)</a:t>
            </a:r>
            <a:endParaRPr dirty="0">
              <a:solidFill>
                <a:schemeClr val="bg1"/>
              </a:solidFill>
              <a:latin typeface="SassoonPrimaryInfant" pitchFamily="2" charset="0"/>
            </a:endParaRPr>
          </a:p>
        </p:txBody>
      </p:sp>
      <p:sp>
        <p:nvSpPr>
          <p:cNvPr id="331" name="Google Shape;331;p43"/>
          <p:cNvSpPr/>
          <p:nvPr/>
        </p:nvSpPr>
        <p:spPr>
          <a:xfrm>
            <a:off x="3644876" y="5420352"/>
            <a:ext cx="594265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a:solidFill>
                  <a:schemeClr val="bg1"/>
                </a:solidFill>
                <a:latin typeface="SassoonPrimaryInfant" pitchFamily="2" charset="0"/>
                <a:ea typeface="Century Gothic"/>
                <a:cs typeface="Century Gothic"/>
                <a:sym typeface="Century Gothic"/>
              </a:rPr>
              <a:t>Social, moral, spiritual and cultural (education)</a:t>
            </a:r>
            <a:endParaRPr dirty="0">
              <a:solidFill>
                <a:schemeClr val="bg1"/>
              </a:solidFill>
              <a:latin typeface="SassoonPrimaryInfant" pitchFamily="2" charset="0"/>
            </a:endParaRPr>
          </a:p>
        </p:txBody>
      </p:sp>
      <p:sp>
        <p:nvSpPr>
          <p:cNvPr id="332" name="Google Shape;332;p43"/>
          <p:cNvSpPr/>
          <p:nvPr/>
        </p:nvSpPr>
        <p:spPr>
          <a:xfrm>
            <a:off x="3568204" y="5670613"/>
            <a:ext cx="7970616"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solidFill>
                <a:srgbClr val="434343"/>
              </a:solidFill>
              <a:latin typeface="SassoonPrimaryInfant" pitchFamily="2" charset="0"/>
              <a:ea typeface="Century Gothic"/>
              <a:cs typeface="Century Gothic"/>
              <a:sym typeface="Century Gothic"/>
            </a:endParaRPr>
          </a:p>
        </p:txBody>
      </p:sp>
      <p:sp>
        <p:nvSpPr>
          <p:cNvPr id="2" name="Rectangle 1"/>
          <p:cNvSpPr/>
          <p:nvPr/>
        </p:nvSpPr>
        <p:spPr>
          <a:xfrm>
            <a:off x="3644876" y="3775567"/>
            <a:ext cx="6096000" cy="400110"/>
          </a:xfrm>
          <a:prstGeom prst="rect">
            <a:avLst/>
          </a:prstGeom>
        </p:spPr>
        <p:txBody>
          <a:bodyPr>
            <a:spAutoFit/>
          </a:bodyPr>
          <a:lstStyle/>
          <a:p>
            <a:pPr lvl="0"/>
            <a:r>
              <a:rPr lang="en-GB" sz="2000" dirty="0">
                <a:solidFill>
                  <a:schemeClr val="bg1"/>
                </a:solidFill>
                <a:latin typeface="SassoonPrimaryInfant" pitchFamily="2" charset="0"/>
                <a:ea typeface="Century Gothic"/>
                <a:cs typeface="Century Gothic"/>
                <a:sym typeface="Century Gothic"/>
              </a:rPr>
              <a:t>Relationships and Health Education</a:t>
            </a:r>
            <a:endParaRPr lang="en-GB" sz="2000" dirty="0">
              <a:latin typeface="SassoonPrimaryInfant" pitchFamily="2" charset="0"/>
            </a:endParaRPr>
          </a:p>
        </p:txBody>
      </p:sp>
      <p:sp>
        <p:nvSpPr>
          <p:cNvPr id="21" name="Google Shape;324;p43"/>
          <p:cNvSpPr/>
          <p:nvPr/>
        </p:nvSpPr>
        <p:spPr>
          <a:xfrm>
            <a:off x="271072" y="1173435"/>
            <a:ext cx="3222742" cy="493237"/>
          </a:xfrm>
          <a:prstGeom prst="roundRect">
            <a:avLst>
              <a:gd name="adj" fmla="val 16667"/>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ssoonPrimaryInfant" pitchFamily="2" charset="0"/>
            </a:endParaRPr>
          </a:p>
        </p:txBody>
      </p:sp>
      <p:sp>
        <p:nvSpPr>
          <p:cNvPr id="23" name="Google Shape;327;p43"/>
          <p:cNvSpPr/>
          <p:nvPr/>
        </p:nvSpPr>
        <p:spPr>
          <a:xfrm>
            <a:off x="345462" y="1219126"/>
            <a:ext cx="117532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err="1">
                <a:solidFill>
                  <a:schemeClr val="dk1"/>
                </a:solidFill>
                <a:latin typeface="SassoonPrimaryInfant" pitchFamily="2" charset="0"/>
                <a:sym typeface="Century Gothic"/>
              </a:rPr>
              <a:t>DfE</a:t>
            </a:r>
            <a:endParaRPr dirty="0">
              <a:latin typeface="SassoonPrimaryInfant" pitchFamily="2" charset="0"/>
            </a:endParaRPr>
          </a:p>
        </p:txBody>
      </p:sp>
      <p:sp>
        <p:nvSpPr>
          <p:cNvPr id="24" name="Google Shape;330;p43"/>
          <p:cNvSpPr/>
          <p:nvPr/>
        </p:nvSpPr>
        <p:spPr>
          <a:xfrm>
            <a:off x="3644878" y="1229325"/>
            <a:ext cx="6096000" cy="5404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dirty="0">
                <a:solidFill>
                  <a:schemeClr val="bg1"/>
                </a:solidFill>
                <a:latin typeface="SassoonPrimaryInfant" pitchFamily="2" charset="0"/>
              </a:rPr>
              <a:t>Department for Education – GOV.UK</a:t>
            </a:r>
            <a:endParaRPr dirty="0">
              <a:solidFill>
                <a:schemeClr val="bg1"/>
              </a:solidFill>
              <a:latin typeface="SassoonPrimaryInfant" pitchFamily="2" charset="0"/>
            </a:endParaRPr>
          </a:p>
        </p:txBody>
      </p:sp>
      <p:sp>
        <p:nvSpPr>
          <p:cNvPr id="25" name="Google Shape;321;p43"/>
          <p:cNvSpPr/>
          <p:nvPr/>
        </p:nvSpPr>
        <p:spPr>
          <a:xfrm>
            <a:off x="285205" y="4536762"/>
            <a:ext cx="3222742" cy="481833"/>
          </a:xfrm>
          <a:prstGeom prst="roundRect">
            <a:avLst>
              <a:gd name="adj" fmla="val 16667"/>
            </a:avLst>
          </a:prstGeom>
          <a:solidFill>
            <a:schemeClr val="accent1">
              <a:lumMod val="60000"/>
              <a:lumOff val="40000"/>
            </a:schemeClr>
          </a:solidFill>
          <a:ln>
            <a:noFill/>
          </a:ln>
        </p:spPr>
        <p:txBody>
          <a:bodyPr spcFirstLastPara="1" wrap="square" lIns="91425" tIns="91425" rIns="91425" bIns="91425" anchor="ctr" anchorCtr="0">
            <a:noAutofit/>
          </a:bodyPr>
          <a:lstStyle/>
          <a:p>
            <a:pPr lvl="0"/>
            <a:r>
              <a:rPr lang="en-GB" sz="2000" b="1" dirty="0">
                <a:solidFill>
                  <a:schemeClr val="dk1"/>
                </a:solidFill>
                <a:latin typeface="SassoonPrimaryInfant" pitchFamily="2" charset="0"/>
                <a:ea typeface="Century Gothic"/>
                <a:cs typeface="Century Gothic"/>
                <a:sym typeface="Century Gothic"/>
              </a:rPr>
              <a:t>RSE</a:t>
            </a:r>
          </a:p>
        </p:txBody>
      </p:sp>
      <p:sp>
        <p:nvSpPr>
          <p:cNvPr id="26" name="Rectangle 25"/>
          <p:cNvSpPr/>
          <p:nvPr/>
        </p:nvSpPr>
        <p:spPr>
          <a:xfrm>
            <a:off x="3644876" y="4550260"/>
            <a:ext cx="7779185" cy="400110"/>
          </a:xfrm>
          <a:prstGeom prst="rect">
            <a:avLst/>
          </a:prstGeom>
        </p:spPr>
        <p:txBody>
          <a:bodyPr wrap="square">
            <a:spAutoFit/>
          </a:bodyPr>
          <a:lstStyle/>
          <a:p>
            <a:pPr lvl="0"/>
            <a:r>
              <a:rPr lang="en-GB" sz="2000" dirty="0">
                <a:solidFill>
                  <a:schemeClr val="bg1"/>
                </a:solidFill>
                <a:latin typeface="SassoonPrimaryInfant" pitchFamily="2" charset="0"/>
                <a:ea typeface="Century Gothic"/>
                <a:cs typeface="Century Gothic"/>
                <a:sym typeface="Century Gothic"/>
              </a:rPr>
              <a:t>Relationships and Sex Education (</a:t>
            </a:r>
            <a:r>
              <a:rPr lang="en-GB" sz="2000" b="1" u="sng" dirty="0">
                <a:solidFill>
                  <a:schemeClr val="bg1"/>
                </a:solidFill>
                <a:latin typeface="SassoonPrimaryInfant" pitchFamily="2" charset="0"/>
                <a:ea typeface="Century Gothic"/>
                <a:cs typeface="Century Gothic"/>
                <a:sym typeface="Century Gothic"/>
              </a:rPr>
              <a:t>not</a:t>
            </a:r>
            <a:r>
              <a:rPr lang="en-GB" sz="2000" dirty="0">
                <a:solidFill>
                  <a:schemeClr val="bg1"/>
                </a:solidFill>
                <a:latin typeface="SassoonPrimaryInfant" pitchFamily="2" charset="0"/>
                <a:ea typeface="Century Gothic"/>
                <a:cs typeface="Century Gothic"/>
                <a:sym typeface="Century Gothic"/>
              </a:rPr>
              <a:t> compulsory in Primary schools)</a:t>
            </a:r>
            <a:endParaRPr lang="en-GB" sz="2000" dirty="0">
              <a:latin typeface="SassoonPrimaryInfant" pitchFamily="2" charset="0"/>
            </a:endParaRPr>
          </a:p>
        </p:txBody>
      </p:sp>
      <p:pic>
        <p:nvPicPr>
          <p:cNvPr id="3074" name="Picture 4">
            <a:extLst>
              <a:ext uri="{FF2B5EF4-FFF2-40B4-BE49-F238E27FC236}">
                <a16:creationId xmlns:a16="http://schemas.microsoft.com/office/drawing/2014/main" id="{502C9646-BB03-4255-B70A-E9C34FE75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8085" y="315381"/>
            <a:ext cx="1776891" cy="103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1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1">
                                            <p:txEl>
                                              <p:pRg st="0" end="0"/>
                                            </p:txEl>
                                          </p:spTgt>
                                        </p:tgtEl>
                                        <p:attrNameLst>
                                          <p:attrName>style.visibility</p:attrName>
                                        </p:attrNameLst>
                                      </p:cBhvr>
                                      <p:to>
                                        <p:strVal val="visible"/>
                                      </p:to>
                                    </p:set>
                                  </p:childTnLst>
                                </p:cTn>
                              </p:par>
                              <p:par>
                                <p:cTn id="11" presetID="1" presetClass="entr" presetSubtype="0" fill="hold" nodeType="withEffect" nodePh="1">
                                  <p:stCondLst>
                                    <p:cond delay="0"/>
                                  </p:stCondLst>
                                  <p:endCondLst>
                                    <p:cond evt="begin" delay="0">
                                      <p:tn val="11"/>
                                    </p:cond>
                                  </p:endCondLst>
                                  <p:childTnLst>
                                    <p:set>
                                      <p:cBhvr>
                                        <p:cTn id="12" dur="1" fill="hold">
                                          <p:stCondLst>
                                            <p:cond delay="0"/>
                                          </p:stCondLst>
                                        </p:cTn>
                                        <p:tgtEl>
                                          <p:spTgt spid="33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p:nvPr/>
        </p:nvSpPr>
        <p:spPr>
          <a:xfrm>
            <a:off x="535021" y="5069147"/>
            <a:ext cx="1254868"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p:txBody>
      </p:sp>
      <p:sp>
        <p:nvSpPr>
          <p:cNvPr id="356" name="Google Shape;356;p45"/>
          <p:cNvSpPr txBox="1"/>
          <p:nvPr/>
        </p:nvSpPr>
        <p:spPr>
          <a:xfrm>
            <a:off x="375427" y="1308100"/>
            <a:ext cx="10417264" cy="1712191"/>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2800" dirty="0">
                <a:solidFill>
                  <a:srgbClr val="434343"/>
                </a:solidFill>
                <a:latin typeface="SassoonPrimaryInfant" pitchFamily="2" charset="0"/>
                <a:ea typeface="Century Gothic"/>
                <a:cs typeface="Century Gothic"/>
                <a:sym typeface="Century Gothic"/>
              </a:rPr>
              <a:t>The intent or purpose of RSHE in schools is to prepare children for the next stage of life/school journey</a:t>
            </a:r>
            <a:endParaRPr sz="2800" dirty="0">
              <a:solidFill>
                <a:srgbClr val="434343"/>
              </a:solidFill>
              <a:latin typeface="SassoonPrimaryInfant" pitchFamily="2" charset="0"/>
              <a:ea typeface="Century Gothic"/>
              <a:cs typeface="Century Gothic"/>
              <a:sym typeface="Century Gothic"/>
            </a:endParaRPr>
          </a:p>
        </p:txBody>
      </p:sp>
      <p:grpSp>
        <p:nvGrpSpPr>
          <p:cNvPr id="357" name="Google Shape;357;p45"/>
          <p:cNvGrpSpPr/>
          <p:nvPr/>
        </p:nvGrpSpPr>
        <p:grpSpPr>
          <a:xfrm>
            <a:off x="0" y="188913"/>
            <a:ext cx="9864436" cy="1106487"/>
            <a:chOff x="0" y="188913"/>
            <a:chExt cx="11297496" cy="1106487"/>
          </a:xfrm>
        </p:grpSpPr>
        <p:sp>
          <p:nvSpPr>
            <p:cNvPr id="358" name="Google Shape;358;p45"/>
            <p:cNvSpPr/>
            <p:nvPr/>
          </p:nvSpPr>
          <p:spPr>
            <a:xfrm>
              <a:off x="0" y="188913"/>
              <a:ext cx="8411516" cy="941387"/>
            </a:xfrm>
            <a:prstGeom prst="rect">
              <a:avLst/>
            </a:prstGeom>
            <a:solidFill>
              <a:srgbClr val="8DA9DB">
                <a:alpha val="5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359" name="Google Shape;359;p45"/>
            <p:cNvSpPr/>
            <p:nvPr/>
          </p:nvSpPr>
          <p:spPr>
            <a:xfrm>
              <a:off x="0" y="304800"/>
              <a:ext cx="8411516" cy="709613"/>
            </a:xfrm>
            <a:prstGeom prst="rect">
              <a:avLst/>
            </a:prstGeom>
            <a:solidFill>
              <a:schemeClr val="accen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360" name="Google Shape;360;p45"/>
            <p:cNvSpPr txBox="1"/>
            <p:nvPr/>
          </p:nvSpPr>
          <p:spPr>
            <a:xfrm>
              <a:off x="3175" y="366713"/>
              <a:ext cx="11294321" cy="9286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2800" b="1" dirty="0">
                  <a:latin typeface="SassoonPrimaryInfant" pitchFamily="2" charset="0"/>
                  <a:ea typeface="Century Gothic"/>
                  <a:cs typeface="Century Gothic"/>
                  <a:sym typeface="Century Gothic"/>
                </a:rPr>
                <a:t>Why is RSHE taught in schools?</a:t>
              </a:r>
              <a:endParaRPr sz="2800" b="1" dirty="0">
                <a:latin typeface="SassoonPrimaryInfant" pitchFamily="2" charset="0"/>
                <a:ea typeface="Century Gothic"/>
                <a:cs typeface="Century Gothic"/>
                <a:sym typeface="Century Gothic"/>
              </a:endParaRPr>
            </a:p>
          </p:txBody>
        </p:sp>
      </p:grpSp>
      <p:sp>
        <p:nvSpPr>
          <p:cNvPr id="361" name="Google Shape;361;p45"/>
          <p:cNvSpPr txBox="1"/>
          <p:nvPr/>
        </p:nvSpPr>
        <p:spPr>
          <a:xfrm>
            <a:off x="481824" y="2605107"/>
            <a:ext cx="11228353" cy="3967143"/>
          </a:xfrm>
          <a:prstGeom prst="rect">
            <a:avLst/>
          </a:prstGeom>
          <a:solidFill>
            <a:srgbClr val="CCCCCC"/>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2400" dirty="0">
                <a:solidFill>
                  <a:srgbClr val="434343"/>
                </a:solidFill>
                <a:latin typeface="SassoonPrimaryInfant" pitchFamily="2" charset="0"/>
                <a:ea typeface="Century Gothic"/>
                <a:cs typeface="Century Gothic"/>
                <a:sym typeface="Century Gothic"/>
              </a:rPr>
              <a:t>Personal, social, health and economic (PSHE) education is a subject through which pupils develop the knowledge, skills and attributes they need to manage their lives, now and in the future.  </a:t>
            </a:r>
            <a:endParaRPr dirty="0">
              <a:latin typeface="SassoonPrimaryInfant" pitchFamily="2" charset="0"/>
            </a:endParaRPr>
          </a:p>
          <a:p>
            <a:pPr marL="0" marR="0" lvl="0" indent="0" algn="l" rtl="0">
              <a:spcBef>
                <a:spcPts val="600"/>
              </a:spcBef>
              <a:spcAft>
                <a:spcPts val="0"/>
              </a:spcAft>
              <a:buNone/>
            </a:pPr>
            <a:endParaRPr sz="2400" dirty="0">
              <a:solidFill>
                <a:srgbClr val="434343"/>
              </a:solidFill>
              <a:latin typeface="SassoonPrimaryInfant" pitchFamily="2" charset="0"/>
              <a:ea typeface="Century Gothic"/>
              <a:cs typeface="Century Gothic"/>
              <a:sym typeface="Century Gothic"/>
            </a:endParaRPr>
          </a:p>
          <a:p>
            <a:pPr marL="0" marR="0" lvl="0" indent="0" algn="l" rtl="0">
              <a:spcBef>
                <a:spcPts val="600"/>
              </a:spcBef>
              <a:spcAft>
                <a:spcPts val="0"/>
              </a:spcAft>
              <a:buNone/>
            </a:pPr>
            <a:r>
              <a:rPr lang="en-GB" sz="2400" dirty="0">
                <a:solidFill>
                  <a:srgbClr val="434343"/>
                </a:solidFill>
                <a:latin typeface="SassoonPrimaryInfant" pitchFamily="2" charset="0"/>
                <a:ea typeface="Century Gothic"/>
                <a:cs typeface="Century Gothic"/>
                <a:sym typeface="Century Gothic"/>
              </a:rPr>
              <a:t>This knowledge, and these skills and attributes, will help pupils to:</a:t>
            </a:r>
            <a:endParaRPr dirty="0">
              <a:latin typeface="SassoonPrimaryInfant" pitchFamily="2" charset="0"/>
            </a:endParaRPr>
          </a:p>
          <a:p>
            <a:pPr marL="342900" marR="0" lvl="0" indent="-342900" algn="l" rtl="0">
              <a:spcBef>
                <a:spcPts val="600"/>
              </a:spcBef>
              <a:spcAft>
                <a:spcPts val="0"/>
              </a:spcAft>
              <a:buClr>
                <a:srgbClr val="434343"/>
              </a:buClr>
              <a:buSzPts val="2400"/>
              <a:buFont typeface="Arial"/>
              <a:buChar char="•"/>
            </a:pPr>
            <a:r>
              <a:rPr lang="en-GB" sz="2400" dirty="0">
                <a:solidFill>
                  <a:srgbClr val="434343"/>
                </a:solidFill>
                <a:latin typeface="SassoonPrimaryInfant" pitchFamily="2" charset="0"/>
                <a:ea typeface="Century Gothic"/>
                <a:cs typeface="Century Gothic"/>
                <a:sym typeface="Century Gothic"/>
              </a:rPr>
              <a:t>be healthy</a:t>
            </a:r>
            <a:endParaRPr dirty="0">
              <a:latin typeface="SassoonPrimaryInfant" pitchFamily="2" charset="0"/>
            </a:endParaRPr>
          </a:p>
          <a:p>
            <a:pPr marL="342900" marR="0" lvl="0" indent="-342900" algn="l" rtl="0">
              <a:spcBef>
                <a:spcPts val="600"/>
              </a:spcBef>
              <a:spcAft>
                <a:spcPts val="0"/>
              </a:spcAft>
              <a:buClr>
                <a:srgbClr val="434343"/>
              </a:buClr>
              <a:buSzPts val="2400"/>
              <a:buFont typeface="Arial"/>
              <a:buChar char="•"/>
            </a:pPr>
            <a:r>
              <a:rPr lang="en-GB" sz="2400" dirty="0">
                <a:solidFill>
                  <a:srgbClr val="434343"/>
                </a:solidFill>
                <a:latin typeface="SassoonPrimaryInfant" pitchFamily="2" charset="0"/>
                <a:ea typeface="Century Gothic"/>
                <a:cs typeface="Century Gothic"/>
                <a:sym typeface="Century Gothic"/>
              </a:rPr>
              <a:t>stay safe and help others to be safe </a:t>
            </a:r>
            <a:endParaRPr dirty="0">
              <a:latin typeface="SassoonPrimaryInfant" pitchFamily="2" charset="0"/>
            </a:endParaRPr>
          </a:p>
          <a:p>
            <a:pPr marL="342900" marR="0" lvl="0" indent="-342900" algn="l" rtl="0">
              <a:spcBef>
                <a:spcPts val="600"/>
              </a:spcBef>
              <a:spcAft>
                <a:spcPts val="0"/>
              </a:spcAft>
              <a:buClr>
                <a:srgbClr val="434343"/>
              </a:buClr>
              <a:buSzPts val="2400"/>
              <a:buFont typeface="Arial"/>
              <a:buChar char="•"/>
            </a:pPr>
            <a:r>
              <a:rPr lang="en-GB" sz="2400" dirty="0">
                <a:solidFill>
                  <a:srgbClr val="434343"/>
                </a:solidFill>
                <a:latin typeface="SassoonPrimaryInfant" pitchFamily="2" charset="0"/>
                <a:ea typeface="Century Gothic"/>
                <a:cs typeface="Century Gothic"/>
                <a:sym typeface="Century Gothic"/>
              </a:rPr>
              <a:t>become responsible and caring citizens</a:t>
            </a:r>
            <a:endParaRPr dirty="0">
              <a:latin typeface="SassoonPrimaryInfant" pitchFamily="2" charset="0"/>
            </a:endParaRPr>
          </a:p>
          <a:p>
            <a:pPr marL="342900" marR="0" lvl="0" indent="-342900" algn="l" rtl="0">
              <a:spcBef>
                <a:spcPts val="600"/>
              </a:spcBef>
              <a:spcAft>
                <a:spcPts val="600"/>
              </a:spcAft>
              <a:buClr>
                <a:srgbClr val="434343"/>
              </a:buClr>
              <a:buSzPts val="2400"/>
              <a:buFont typeface="Arial"/>
              <a:buChar char="•"/>
            </a:pPr>
            <a:r>
              <a:rPr lang="en-GB" sz="2400" dirty="0">
                <a:solidFill>
                  <a:srgbClr val="434343"/>
                </a:solidFill>
                <a:latin typeface="SassoonPrimaryInfant" pitchFamily="2" charset="0"/>
                <a:ea typeface="Century Gothic"/>
                <a:cs typeface="Century Gothic"/>
                <a:sym typeface="Century Gothic"/>
              </a:rPr>
              <a:t>be prepared for adult life and work in modern Britain</a:t>
            </a:r>
            <a:endParaRPr sz="2400" dirty="0">
              <a:solidFill>
                <a:srgbClr val="434343"/>
              </a:solidFill>
              <a:latin typeface="SassoonPrimaryInfant" pitchFamily="2" charset="0"/>
              <a:ea typeface="Century Gothic"/>
              <a:cs typeface="Century Gothic"/>
              <a:sym typeface="Century Gothic"/>
            </a:endParaRPr>
          </a:p>
        </p:txBody>
      </p:sp>
    </p:spTree>
    <p:extLst>
      <p:ext uri="{BB962C8B-B14F-4D97-AF65-F5344CB8AC3E}">
        <p14:creationId xmlns:p14="http://schemas.microsoft.com/office/powerpoint/2010/main" val="3567205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7"/>
          <p:cNvSpPr/>
          <p:nvPr/>
        </p:nvSpPr>
        <p:spPr>
          <a:xfrm>
            <a:off x="0" y="993498"/>
            <a:ext cx="11736327" cy="5521602"/>
          </a:xfrm>
          <a:prstGeom prst="roundRect">
            <a:avLst>
              <a:gd name="adj" fmla="val 16371"/>
            </a:avLst>
          </a:prstGeom>
          <a:solidFill>
            <a:srgbClr val="BBD6EE"/>
          </a:solidFill>
          <a:ln w="9525"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1" name="Google Shape;381;p47"/>
          <p:cNvGrpSpPr/>
          <p:nvPr/>
        </p:nvGrpSpPr>
        <p:grpSpPr>
          <a:xfrm>
            <a:off x="0" y="188913"/>
            <a:ext cx="7439891" cy="1106487"/>
            <a:chOff x="0" y="188913"/>
            <a:chExt cx="10518775" cy="1106487"/>
          </a:xfrm>
        </p:grpSpPr>
        <p:sp>
          <p:nvSpPr>
            <p:cNvPr id="382" name="Google Shape;382;p47"/>
            <p:cNvSpPr/>
            <p:nvPr/>
          </p:nvSpPr>
          <p:spPr>
            <a:xfrm>
              <a:off x="0" y="188913"/>
              <a:ext cx="8411516" cy="941387"/>
            </a:xfrm>
            <a:prstGeom prst="rect">
              <a:avLst/>
            </a:prstGeom>
            <a:solidFill>
              <a:srgbClr val="8DA9DB">
                <a:alpha val="5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383" name="Google Shape;383;p47"/>
            <p:cNvSpPr/>
            <p:nvPr/>
          </p:nvSpPr>
          <p:spPr>
            <a:xfrm>
              <a:off x="0" y="304800"/>
              <a:ext cx="8411516" cy="709613"/>
            </a:xfrm>
            <a:prstGeom prst="rect">
              <a:avLst/>
            </a:prstGeom>
            <a:solidFill>
              <a:schemeClr val="accen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384" name="Google Shape;384;p47"/>
            <p:cNvSpPr txBox="1"/>
            <p:nvPr/>
          </p:nvSpPr>
          <p:spPr>
            <a:xfrm>
              <a:off x="3175" y="366713"/>
              <a:ext cx="10515600" cy="9286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2800" b="1" dirty="0">
                  <a:solidFill>
                    <a:schemeClr val="tx2">
                      <a:lumMod val="20000"/>
                      <a:lumOff val="80000"/>
                    </a:schemeClr>
                  </a:solidFill>
                  <a:latin typeface="SassoonPrimaryInfant" pitchFamily="2" charset="0"/>
                  <a:ea typeface="Century Gothic"/>
                  <a:cs typeface="Century Gothic"/>
                  <a:sym typeface="Century Gothic"/>
                </a:rPr>
                <a:t>Why do RSHE and PSHE matter?</a:t>
              </a:r>
              <a:endParaRPr sz="2800" b="1" dirty="0">
                <a:solidFill>
                  <a:schemeClr val="tx2">
                    <a:lumMod val="20000"/>
                    <a:lumOff val="80000"/>
                  </a:schemeClr>
                </a:solidFill>
                <a:latin typeface="SassoonPrimaryInfant" pitchFamily="2" charset="0"/>
                <a:ea typeface="Century Gothic"/>
                <a:cs typeface="Century Gothic"/>
                <a:sym typeface="Century Gothic"/>
              </a:endParaRPr>
            </a:p>
          </p:txBody>
        </p:sp>
      </p:grpSp>
      <p:sp>
        <p:nvSpPr>
          <p:cNvPr id="385" name="Google Shape;385;p47"/>
          <p:cNvSpPr txBox="1"/>
          <p:nvPr/>
        </p:nvSpPr>
        <p:spPr>
          <a:xfrm>
            <a:off x="326231" y="1276151"/>
            <a:ext cx="11334750" cy="523220"/>
          </a:xfrm>
          <a:prstGeom prst="rect">
            <a:avLst/>
          </a:prstGeom>
          <a:noFill/>
          <a:ln>
            <a:noFill/>
          </a:ln>
        </p:spPr>
        <p:txBody>
          <a:bodyPr spcFirstLastPara="1" wrap="square" lIns="91425" tIns="45700" rIns="91425" bIns="45700" anchor="t" anchorCtr="0">
            <a:noAutofit/>
          </a:bodyPr>
          <a:lstStyle/>
          <a:p>
            <a:pPr marL="228600" lvl="0" indent="-228600">
              <a:buClr>
                <a:srgbClr val="434343"/>
              </a:buClr>
              <a:buSzPts val="1870"/>
              <a:buChar char="•"/>
            </a:pPr>
            <a:r>
              <a:rPr lang="en-GB" sz="2400" dirty="0">
                <a:solidFill>
                  <a:schemeClr val="bg1"/>
                </a:solidFill>
                <a:latin typeface="SassoonPrimaryInfant" pitchFamily="2" charset="0"/>
              </a:rPr>
              <a:t>Improves health and wellbeing (individuals and society)</a:t>
            </a:r>
          </a:p>
          <a:p>
            <a:pPr marL="228600" lvl="0" indent="-228600">
              <a:spcBef>
                <a:spcPts val="1800"/>
              </a:spcBef>
              <a:buClr>
                <a:srgbClr val="434343"/>
              </a:buClr>
              <a:buSzPts val="1870"/>
              <a:buChar char="•"/>
            </a:pPr>
            <a:r>
              <a:rPr lang="en-GB" sz="2400" dirty="0">
                <a:solidFill>
                  <a:schemeClr val="bg1"/>
                </a:solidFill>
                <a:latin typeface="SassoonPrimaryInfant" pitchFamily="2" charset="0"/>
              </a:rPr>
              <a:t>Links with safeguarding (pupil safety)</a:t>
            </a:r>
          </a:p>
          <a:p>
            <a:pPr marL="228600" lvl="0" indent="-228600">
              <a:spcBef>
                <a:spcPts val="1800"/>
              </a:spcBef>
              <a:buClr>
                <a:srgbClr val="434343"/>
              </a:buClr>
              <a:buSzPts val="1870"/>
              <a:buChar char="•"/>
            </a:pPr>
            <a:r>
              <a:rPr lang="en-GB" sz="2400" dirty="0">
                <a:solidFill>
                  <a:schemeClr val="bg1"/>
                </a:solidFill>
                <a:latin typeface="SassoonPrimaryInfant" pitchFamily="2" charset="0"/>
              </a:rPr>
              <a:t>There is a link between high quality PSHE education and improved attainment</a:t>
            </a:r>
          </a:p>
          <a:p>
            <a:pPr marL="228600" lvl="0" indent="-228600">
              <a:spcBef>
                <a:spcPts val="1800"/>
              </a:spcBef>
              <a:buClr>
                <a:srgbClr val="434343"/>
              </a:buClr>
              <a:buSzPts val="1870"/>
              <a:buChar char="•"/>
            </a:pPr>
            <a:r>
              <a:rPr lang="en-GB" sz="2400" dirty="0">
                <a:solidFill>
                  <a:schemeClr val="bg1"/>
                </a:solidFill>
                <a:latin typeface="SassoonPrimaryInfant" pitchFamily="2" charset="0"/>
              </a:rPr>
              <a:t>It contributes to the health of the nation</a:t>
            </a:r>
          </a:p>
          <a:p>
            <a:pPr marL="228600" lvl="0" indent="-228600">
              <a:spcBef>
                <a:spcPts val="1800"/>
              </a:spcBef>
              <a:buClr>
                <a:srgbClr val="434343"/>
              </a:buClr>
              <a:buSzPts val="1870"/>
              <a:buChar char="•"/>
            </a:pPr>
            <a:r>
              <a:rPr lang="en-GB" sz="2400" dirty="0">
                <a:solidFill>
                  <a:schemeClr val="bg1"/>
                </a:solidFill>
                <a:latin typeface="SassoonPrimaryInfant" pitchFamily="2" charset="0"/>
              </a:rPr>
              <a:t>Helps foster respect for difference and promote inclusion</a:t>
            </a:r>
          </a:p>
          <a:p>
            <a:pPr marL="228600" lvl="0" indent="-228600">
              <a:spcBef>
                <a:spcPts val="1800"/>
              </a:spcBef>
              <a:buClr>
                <a:srgbClr val="434343"/>
              </a:buClr>
              <a:buSzPts val="1870"/>
              <a:buChar char="•"/>
            </a:pPr>
            <a:r>
              <a:rPr lang="en-GB" sz="2400" dirty="0">
                <a:solidFill>
                  <a:schemeClr val="bg1"/>
                </a:solidFill>
                <a:latin typeface="SassoonPrimaryInfant" pitchFamily="2" charset="0"/>
              </a:rPr>
              <a:t>Increases independence and prepare pupils for future roles as parents, employees and leaders</a:t>
            </a:r>
          </a:p>
          <a:p>
            <a:pPr marL="228600" lvl="0" indent="-228600">
              <a:spcBef>
                <a:spcPts val="1800"/>
              </a:spcBef>
              <a:buClr>
                <a:srgbClr val="434343"/>
              </a:buClr>
              <a:buSzPts val="1870"/>
              <a:buChar char="•"/>
            </a:pPr>
            <a:r>
              <a:rPr lang="en-GB" sz="2400" dirty="0">
                <a:solidFill>
                  <a:schemeClr val="bg1"/>
                </a:solidFill>
                <a:latin typeface="SassoonPrimaryInfant" pitchFamily="2" charset="0"/>
              </a:rPr>
              <a:t>Underpins future employability (so called ‘soft’ skills)</a:t>
            </a:r>
          </a:p>
          <a:p>
            <a:pPr marL="228600" lvl="0" indent="-228600">
              <a:spcBef>
                <a:spcPts val="1800"/>
              </a:spcBef>
              <a:spcAft>
                <a:spcPts val="1800"/>
              </a:spcAft>
              <a:buClr>
                <a:srgbClr val="434343"/>
              </a:buClr>
              <a:buSzPts val="1870"/>
              <a:buChar char="•"/>
            </a:pPr>
            <a:r>
              <a:rPr lang="en-GB" sz="2400" dirty="0">
                <a:solidFill>
                  <a:schemeClr val="bg1"/>
                </a:solidFill>
                <a:latin typeface="SassoonPrimaryInfant" pitchFamily="2" charset="0"/>
              </a:rPr>
              <a:t>Helps prepare pupils to know and understand the law in the UK</a:t>
            </a:r>
          </a:p>
          <a:p>
            <a:pPr marL="0" marR="0" lvl="0" indent="0" algn="ctr" rtl="0">
              <a:spcBef>
                <a:spcPts val="0"/>
              </a:spcBef>
              <a:spcAft>
                <a:spcPts val="0"/>
              </a:spcAft>
              <a:buNone/>
            </a:pPr>
            <a:endParaRPr sz="2800" b="1" i="0" u="none" strike="noStrike" cap="none" dirty="0">
              <a:solidFill>
                <a:srgbClr val="434343"/>
              </a:solidFill>
              <a:latin typeface="SassoonPrimaryInfant" pitchFamily="2" charset="0"/>
              <a:ea typeface="Century Gothic"/>
              <a:cs typeface="Century Gothic"/>
              <a:sym typeface="Century Gothic"/>
            </a:endParaRPr>
          </a:p>
        </p:txBody>
      </p:sp>
    </p:spTree>
    <p:extLst>
      <p:ext uri="{BB962C8B-B14F-4D97-AF65-F5344CB8AC3E}">
        <p14:creationId xmlns:p14="http://schemas.microsoft.com/office/powerpoint/2010/main" val="279747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66" y="164714"/>
            <a:ext cx="8534400" cy="1507067"/>
          </a:xfrm>
        </p:spPr>
        <p:txBody>
          <a:bodyPr/>
          <a:lstStyle/>
          <a:p>
            <a:r>
              <a:rPr lang="en-GB" dirty="0"/>
              <a:t>The statutory Guidance</a:t>
            </a:r>
          </a:p>
        </p:txBody>
      </p:sp>
      <p:sp>
        <p:nvSpPr>
          <p:cNvPr id="3" name="Content Placeholder 2"/>
          <p:cNvSpPr>
            <a:spLocks noGrp="1"/>
          </p:cNvSpPr>
          <p:nvPr>
            <p:ph sz="half" idx="1"/>
          </p:nvPr>
        </p:nvSpPr>
        <p:spPr>
          <a:xfrm>
            <a:off x="7054259" y="2839402"/>
            <a:ext cx="4896875" cy="3600280"/>
          </a:xfrm>
          <a:solidFill>
            <a:schemeClr val="accent3">
              <a:lumMod val="20000"/>
              <a:lumOff val="80000"/>
            </a:schemeClr>
          </a:solidFill>
          <a:ln>
            <a:solidFill>
              <a:schemeClr val="bg1"/>
            </a:solidFill>
          </a:ln>
        </p:spPr>
        <p:txBody>
          <a:bodyPr>
            <a:normAutofit/>
          </a:bodyPr>
          <a:lstStyle/>
          <a:p>
            <a:pPr marL="0" lvl="0" indent="0" algn="ctr" defTabSz="914400" eaLnBrk="0" fontAlgn="base" hangingPunct="0">
              <a:spcBef>
                <a:spcPct val="0"/>
              </a:spcBef>
              <a:spcAft>
                <a:spcPct val="0"/>
              </a:spcAft>
              <a:buClrTx/>
              <a:buSzTx/>
              <a:buNone/>
            </a:pPr>
            <a:r>
              <a:rPr lang="en-US" altLang="en-US" b="1" u="sng" dirty="0">
                <a:latin typeface="SassoonPrimaryInfant" pitchFamily="2" charset="0"/>
              </a:rPr>
              <a:t>RHE or RSE?</a:t>
            </a:r>
          </a:p>
          <a:p>
            <a:pPr marL="0" lvl="0" indent="0" algn="ctr" defTabSz="914400" eaLnBrk="0" fontAlgn="base" hangingPunct="0">
              <a:spcBef>
                <a:spcPct val="0"/>
              </a:spcBef>
              <a:spcAft>
                <a:spcPct val="0"/>
              </a:spcAft>
              <a:buClrTx/>
              <a:buSzTx/>
              <a:buNone/>
            </a:pPr>
            <a:endParaRPr lang="en-US" altLang="en-US" b="1" dirty="0">
              <a:latin typeface="SassoonPrimaryInfant" pitchFamily="2" charset="0"/>
            </a:endParaRPr>
          </a:p>
          <a:p>
            <a:pPr marL="0" lvl="0" indent="0" algn="ctr" defTabSz="914400" eaLnBrk="0" fontAlgn="base" hangingPunct="0">
              <a:spcBef>
                <a:spcPct val="0"/>
              </a:spcBef>
              <a:spcAft>
                <a:spcPct val="0"/>
              </a:spcAft>
              <a:buClrTx/>
              <a:buSzTx/>
              <a:buNone/>
            </a:pPr>
            <a:r>
              <a:rPr lang="en-US" altLang="en-US" dirty="0">
                <a:latin typeface="SassoonPrimaryInfant" pitchFamily="2" charset="0"/>
              </a:rPr>
              <a:t>The Relationships Education, RSE, and Health Education (England) Regulations 2019 have made Relationships Education compulsory in all primary schools. </a:t>
            </a:r>
          </a:p>
          <a:p>
            <a:pPr marL="0" lvl="0" indent="0" algn="ctr" defTabSz="914400" eaLnBrk="0" fontAlgn="base" hangingPunct="0">
              <a:spcBef>
                <a:spcPct val="0"/>
              </a:spcBef>
              <a:spcAft>
                <a:spcPct val="0"/>
              </a:spcAft>
              <a:buClrTx/>
              <a:buSzTx/>
              <a:buNone/>
            </a:pPr>
            <a:endParaRPr lang="en-US" altLang="en-US" dirty="0">
              <a:latin typeface="SassoonPrimaryInfant" pitchFamily="2" charset="0"/>
            </a:endParaRPr>
          </a:p>
          <a:p>
            <a:pPr marL="0" lvl="0" indent="0" algn="ctr" defTabSz="914400" eaLnBrk="0" fontAlgn="base" hangingPunct="0">
              <a:spcBef>
                <a:spcPct val="0"/>
              </a:spcBef>
              <a:spcAft>
                <a:spcPct val="0"/>
              </a:spcAft>
              <a:buClrTx/>
              <a:buSzTx/>
              <a:buNone/>
            </a:pPr>
            <a:r>
              <a:rPr lang="en-US" altLang="en-US" dirty="0">
                <a:latin typeface="SassoonPrimaryInfant" pitchFamily="2" charset="0"/>
              </a:rPr>
              <a:t>Sex education is </a:t>
            </a:r>
            <a:r>
              <a:rPr lang="en-US" altLang="en-US" sz="2400" b="1" u="sng" dirty="0">
                <a:latin typeface="SassoonPrimaryInfant" pitchFamily="2" charset="0"/>
              </a:rPr>
              <a:t>not</a:t>
            </a:r>
            <a:r>
              <a:rPr lang="en-US" altLang="en-US" dirty="0">
                <a:latin typeface="SassoonPrimaryInfant" pitchFamily="2" charset="0"/>
              </a:rPr>
              <a:t> compulsory in primary schools and the content set out in this guidance therefore focuses on Relationships Education.</a:t>
            </a:r>
          </a:p>
        </p:txBody>
      </p:sp>
      <p:sp>
        <p:nvSpPr>
          <p:cNvPr id="4" name="Content Placeholder 3"/>
          <p:cNvSpPr>
            <a:spLocks noGrp="1"/>
          </p:cNvSpPr>
          <p:nvPr>
            <p:ph sz="half" idx="2"/>
          </p:nvPr>
        </p:nvSpPr>
        <p:spPr>
          <a:xfrm>
            <a:off x="7031889" y="482589"/>
            <a:ext cx="4896875" cy="2038938"/>
          </a:xfrm>
          <a:solidFill>
            <a:schemeClr val="tx2">
              <a:lumMod val="40000"/>
              <a:lumOff val="60000"/>
            </a:schemeClr>
          </a:solidFill>
          <a:ln>
            <a:solidFill>
              <a:schemeClr val="bg1"/>
            </a:solidFill>
          </a:ln>
        </p:spPr>
        <p:txBody>
          <a:bodyPr>
            <a:normAutofit/>
          </a:bodyPr>
          <a:lstStyle/>
          <a:p>
            <a:pPr marL="0" lvl="0" indent="0" algn="ctr">
              <a:lnSpc>
                <a:spcPct val="90000"/>
              </a:lnSpc>
              <a:spcBef>
                <a:spcPts val="1000"/>
              </a:spcBef>
              <a:spcAft>
                <a:spcPts val="0"/>
              </a:spcAft>
              <a:buClr>
                <a:srgbClr val="434343"/>
              </a:buClr>
              <a:buSzPts val="2800"/>
              <a:buNone/>
            </a:pPr>
            <a:r>
              <a:rPr lang="en-GB" dirty="0">
                <a:latin typeface="SassoonPrimaryInfant" pitchFamily="2" charset="0"/>
              </a:rPr>
              <a:t>Primary schools must provide Relationships Education and Health Education as part of the basic curriculum</a:t>
            </a:r>
          </a:p>
          <a:p>
            <a:pPr marL="0" lvl="0" indent="0" algn="ctr">
              <a:lnSpc>
                <a:spcPct val="90000"/>
              </a:lnSpc>
              <a:spcBef>
                <a:spcPts val="1000"/>
              </a:spcBef>
              <a:spcAft>
                <a:spcPts val="0"/>
              </a:spcAft>
              <a:buClr>
                <a:srgbClr val="000000"/>
              </a:buClr>
              <a:buSzPts val="2800"/>
              <a:buNone/>
            </a:pPr>
            <a:r>
              <a:rPr lang="en-GB" b="1" dirty="0">
                <a:solidFill>
                  <a:srgbClr val="000000"/>
                </a:solidFill>
                <a:latin typeface="SassoonPrimaryInfant" pitchFamily="2" charset="0"/>
              </a:rPr>
              <a:t>from September 2020</a:t>
            </a:r>
            <a:endParaRPr lang="en-GB" dirty="0">
              <a:latin typeface="SassoonPrimaryInfant" pitchFamily="2" charset="0"/>
            </a:endParaRPr>
          </a:p>
        </p:txBody>
      </p:sp>
      <p:pic>
        <p:nvPicPr>
          <p:cNvPr id="5" name="Google Shape;458;p64"/>
          <p:cNvPicPr preferRelativeResize="0"/>
          <p:nvPr/>
        </p:nvPicPr>
        <p:blipFill rotWithShape="1">
          <a:blip r:embed="rId2">
            <a:alphaModFix/>
          </a:blip>
          <a:srcRect/>
          <a:stretch/>
        </p:blipFill>
        <p:spPr>
          <a:xfrm>
            <a:off x="240866" y="1627732"/>
            <a:ext cx="2606415" cy="3620021"/>
          </a:xfrm>
          <a:prstGeom prst="rect">
            <a:avLst/>
          </a:prstGeom>
          <a:noFill/>
          <a:ln>
            <a:noFill/>
          </a:ln>
        </p:spPr>
      </p:pic>
      <p:sp>
        <p:nvSpPr>
          <p:cNvPr id="8" name="Rectangle 7"/>
          <p:cNvSpPr/>
          <p:nvPr/>
        </p:nvSpPr>
        <p:spPr>
          <a:xfrm>
            <a:off x="990062" y="5444171"/>
            <a:ext cx="1392822" cy="369332"/>
          </a:xfrm>
          <a:prstGeom prst="rect">
            <a:avLst/>
          </a:prstGeom>
        </p:spPr>
        <p:txBody>
          <a:bodyPr wrap="square">
            <a:spAutoFit/>
          </a:bodyPr>
          <a:lstStyle/>
          <a:p>
            <a:r>
              <a:rPr lang="en-GB" dirty="0">
                <a:latin typeface="SassoonPrimaryInfant" pitchFamily="2" charset="0"/>
              </a:rPr>
              <a:t>GOV.UK</a:t>
            </a:r>
            <a:endParaRPr lang="en-GB" dirty="0"/>
          </a:p>
        </p:txBody>
      </p:sp>
      <p:sp>
        <p:nvSpPr>
          <p:cNvPr id="7" name="Rectangle 6">
            <a:extLst>
              <a:ext uri="{FF2B5EF4-FFF2-40B4-BE49-F238E27FC236}">
                <a16:creationId xmlns:a16="http://schemas.microsoft.com/office/drawing/2014/main" id="{DCF86515-CCDD-4F67-8800-4848AA1B232B}"/>
              </a:ext>
            </a:extLst>
          </p:cNvPr>
          <p:cNvSpPr/>
          <p:nvPr/>
        </p:nvSpPr>
        <p:spPr>
          <a:xfrm>
            <a:off x="240866" y="4504967"/>
            <a:ext cx="3234854" cy="2031325"/>
          </a:xfrm>
          <a:prstGeom prst="rect">
            <a:avLst/>
          </a:prstGeom>
          <a:solidFill>
            <a:schemeClr val="bg2">
              <a:lumMod val="20000"/>
              <a:lumOff val="80000"/>
            </a:schemeClr>
          </a:solidFill>
          <a:ln>
            <a:solidFill>
              <a:schemeClr val="bg1"/>
            </a:solidFill>
          </a:ln>
        </p:spPr>
        <p:txBody>
          <a:bodyPr wrap="square">
            <a:spAutoFit/>
          </a:bodyPr>
          <a:lstStyle/>
          <a:p>
            <a:pPr algn="ctr"/>
            <a:r>
              <a:rPr lang="en-GB" dirty="0">
                <a:solidFill>
                  <a:srgbClr val="0B0C0C"/>
                </a:solidFill>
                <a:latin typeface="SassoonPrimaryInfant" pitchFamily="2" charset="0"/>
              </a:rPr>
              <a:t>“Physical health and mental wellbeing are interlinked, and it is important that pupils understand that good physical health contributes to good mental wellbeing, and vice versa</a:t>
            </a:r>
            <a:r>
              <a:rPr lang="en-GB" dirty="0">
                <a:solidFill>
                  <a:srgbClr val="0B0C0C"/>
                </a:solidFill>
                <a:latin typeface="nta"/>
              </a:rPr>
              <a:t>.”</a:t>
            </a:r>
          </a:p>
        </p:txBody>
      </p:sp>
      <p:sp>
        <p:nvSpPr>
          <p:cNvPr id="9" name="Rectangle 8">
            <a:extLst>
              <a:ext uri="{FF2B5EF4-FFF2-40B4-BE49-F238E27FC236}">
                <a16:creationId xmlns:a16="http://schemas.microsoft.com/office/drawing/2014/main" id="{15099B40-FC45-41DF-A2B7-3EC52A82FEDA}"/>
              </a:ext>
            </a:extLst>
          </p:cNvPr>
          <p:cNvSpPr/>
          <p:nvPr/>
        </p:nvSpPr>
        <p:spPr>
          <a:xfrm>
            <a:off x="3121151" y="1623849"/>
            <a:ext cx="3492713" cy="2585323"/>
          </a:xfrm>
          <a:prstGeom prst="rect">
            <a:avLst/>
          </a:prstGeom>
          <a:solidFill>
            <a:schemeClr val="bg2">
              <a:lumMod val="40000"/>
              <a:lumOff val="60000"/>
            </a:schemeClr>
          </a:solidFill>
          <a:ln>
            <a:solidFill>
              <a:schemeClr val="bg1"/>
            </a:solidFill>
          </a:ln>
        </p:spPr>
        <p:txBody>
          <a:bodyPr wrap="square">
            <a:spAutoFit/>
          </a:bodyPr>
          <a:lstStyle/>
          <a:p>
            <a:pPr algn="ctr"/>
            <a:r>
              <a:rPr lang="en-GB" dirty="0">
                <a:solidFill>
                  <a:srgbClr val="0B0C0C"/>
                </a:solidFill>
                <a:latin typeface="SassoonPrimaryInfant" pitchFamily="2" charset="0"/>
              </a:rPr>
              <a:t>“The focus in primary school should be on teaching the fundamental building blocks and characteristics of positive relationships, with particular reference to friendships, family relationships, and relationships with other children and with adults.”</a:t>
            </a:r>
            <a:endParaRPr lang="en-GB" dirty="0">
              <a:latin typeface="SassoonPrimaryInfant" pitchFamily="2" charset="0"/>
            </a:endParaRPr>
          </a:p>
        </p:txBody>
      </p:sp>
      <p:sp>
        <p:nvSpPr>
          <p:cNvPr id="10" name="Rectangle 9">
            <a:extLst>
              <a:ext uri="{FF2B5EF4-FFF2-40B4-BE49-F238E27FC236}">
                <a16:creationId xmlns:a16="http://schemas.microsoft.com/office/drawing/2014/main" id="{B43E32CA-42C7-4E73-BDA1-4A9E6ACB99A8}"/>
              </a:ext>
            </a:extLst>
          </p:cNvPr>
          <p:cNvSpPr/>
          <p:nvPr/>
        </p:nvSpPr>
        <p:spPr>
          <a:xfrm>
            <a:off x="3712879" y="4241524"/>
            <a:ext cx="3069662" cy="2585323"/>
          </a:xfrm>
          <a:prstGeom prst="rect">
            <a:avLst/>
          </a:prstGeom>
          <a:solidFill>
            <a:schemeClr val="tx2"/>
          </a:solidFill>
          <a:ln>
            <a:solidFill>
              <a:schemeClr val="bg1"/>
            </a:solidFill>
          </a:ln>
        </p:spPr>
        <p:txBody>
          <a:bodyPr wrap="square">
            <a:spAutoFit/>
          </a:bodyPr>
          <a:lstStyle/>
          <a:p>
            <a:pPr fontAlgn="base"/>
            <a:r>
              <a:rPr lang="en-GB" b="1" dirty="0">
                <a:solidFill>
                  <a:srgbClr val="0B0C0C"/>
                </a:solidFill>
                <a:latin typeface="SassoonPrimaryInfant" pitchFamily="2" charset="0"/>
              </a:rPr>
              <a:t>Basic First Aid</a:t>
            </a:r>
          </a:p>
          <a:p>
            <a:r>
              <a:rPr lang="en-GB" dirty="0">
                <a:solidFill>
                  <a:srgbClr val="0B0C0C"/>
                </a:solidFill>
                <a:latin typeface="SassoonPrimaryInfant" pitchFamily="2" charset="0"/>
              </a:rPr>
              <a:t>Pupils should know:</a:t>
            </a:r>
          </a:p>
          <a:p>
            <a:pPr>
              <a:buFont typeface="Arial" panose="020B0604020202020204" pitchFamily="34" charset="0"/>
              <a:buChar char="•"/>
            </a:pPr>
            <a:r>
              <a:rPr lang="en-GB" dirty="0">
                <a:solidFill>
                  <a:srgbClr val="0B0C0C"/>
                </a:solidFill>
                <a:latin typeface="SassoonPrimaryInfant" pitchFamily="2" charset="0"/>
              </a:rPr>
              <a:t> how to make a clear and efficient call to emergency services if necessary</a:t>
            </a:r>
          </a:p>
          <a:p>
            <a:pPr>
              <a:buFont typeface="Arial" panose="020B0604020202020204" pitchFamily="34" charset="0"/>
              <a:buChar char="•"/>
            </a:pPr>
            <a:r>
              <a:rPr lang="en-GB" dirty="0">
                <a:solidFill>
                  <a:srgbClr val="0B0C0C"/>
                </a:solidFill>
                <a:latin typeface="SassoonPrimaryInfant" pitchFamily="2" charset="0"/>
              </a:rPr>
              <a:t> concepts of basic first-aid, for example dealing with common injuries, including head injuries</a:t>
            </a:r>
            <a:endParaRPr lang="en-GB" b="0" i="0" dirty="0">
              <a:solidFill>
                <a:srgbClr val="0B0C0C"/>
              </a:solidFill>
              <a:effectLst/>
              <a:latin typeface="SassoonPrimaryInfant" pitchFamily="2" charset="0"/>
            </a:endParaRPr>
          </a:p>
        </p:txBody>
      </p:sp>
    </p:spTree>
    <p:extLst>
      <p:ext uri="{BB962C8B-B14F-4D97-AF65-F5344CB8AC3E}">
        <p14:creationId xmlns:p14="http://schemas.microsoft.com/office/powerpoint/2010/main" val="1264081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559521" y="625664"/>
            <a:ext cx="4511244" cy="75223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GB" dirty="0">
              <a:latin typeface="SassoonPrimaryInfant" pitchFamily="2" charset="0"/>
            </a:endParaRPr>
          </a:p>
        </p:txBody>
      </p:sp>
      <p:sp>
        <p:nvSpPr>
          <p:cNvPr id="10" name="Google Shape;379;p47"/>
          <p:cNvSpPr/>
          <p:nvPr/>
        </p:nvSpPr>
        <p:spPr>
          <a:xfrm>
            <a:off x="270652" y="963491"/>
            <a:ext cx="5132621" cy="3973382"/>
          </a:xfrm>
          <a:prstGeom prst="roundRect">
            <a:avLst>
              <a:gd name="adj" fmla="val 16667"/>
            </a:avLst>
          </a:prstGeom>
          <a:solidFill>
            <a:srgbClr val="BBD6EE"/>
          </a:solidFill>
          <a:ln w="9525"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Content Placeholder 5"/>
          <p:cNvSpPr txBox="1">
            <a:spLocks/>
          </p:cNvSpPr>
          <p:nvPr/>
        </p:nvSpPr>
        <p:spPr>
          <a:xfrm>
            <a:off x="572590" y="846517"/>
            <a:ext cx="5073073" cy="4476109"/>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endParaRPr lang="en-GB" dirty="0">
              <a:latin typeface="SassoonPrimaryInfant" pitchFamily="2" charset="0"/>
            </a:endParaRPr>
          </a:p>
          <a:p>
            <a:pPr marL="0" indent="0">
              <a:buNone/>
            </a:pPr>
            <a:r>
              <a:rPr lang="en-GB" sz="3100" dirty="0">
                <a:latin typeface="SassoonPrimaryInfant" pitchFamily="2" charset="0"/>
              </a:rPr>
              <a:t>Relationship Education</a:t>
            </a:r>
          </a:p>
          <a:p>
            <a:r>
              <a:rPr lang="en-GB" sz="3100" dirty="0">
                <a:latin typeface="SassoonPrimaryInfant" pitchFamily="2" charset="0"/>
              </a:rPr>
              <a:t>Families and people who care for me</a:t>
            </a:r>
          </a:p>
          <a:p>
            <a:r>
              <a:rPr lang="en-GB" sz="3100" dirty="0">
                <a:latin typeface="SassoonPrimaryInfant" pitchFamily="2" charset="0"/>
              </a:rPr>
              <a:t>Caring friendships</a:t>
            </a:r>
          </a:p>
          <a:p>
            <a:r>
              <a:rPr lang="en-GB" sz="3100" dirty="0">
                <a:latin typeface="SassoonPrimaryInfant" pitchFamily="2" charset="0"/>
              </a:rPr>
              <a:t>Respectful friendships</a:t>
            </a:r>
          </a:p>
          <a:p>
            <a:r>
              <a:rPr lang="en-GB" sz="3100" dirty="0">
                <a:latin typeface="SassoonPrimaryInfant" pitchFamily="2" charset="0"/>
              </a:rPr>
              <a:t>Online relationships</a:t>
            </a:r>
          </a:p>
          <a:p>
            <a:r>
              <a:rPr lang="en-GB" sz="3100" dirty="0">
                <a:latin typeface="SassoonPrimaryInfant" pitchFamily="2" charset="0"/>
              </a:rPr>
              <a:t>Being safe</a:t>
            </a:r>
          </a:p>
          <a:p>
            <a:endParaRPr lang="en-GB" dirty="0"/>
          </a:p>
        </p:txBody>
      </p:sp>
      <p:sp>
        <p:nvSpPr>
          <p:cNvPr id="13" name="Google Shape;379;p47"/>
          <p:cNvSpPr/>
          <p:nvPr/>
        </p:nvSpPr>
        <p:spPr>
          <a:xfrm>
            <a:off x="6431347" y="770120"/>
            <a:ext cx="5344230" cy="5339735"/>
          </a:xfrm>
          <a:prstGeom prst="roundRect">
            <a:avLst>
              <a:gd name="adj" fmla="val 16667"/>
            </a:avLst>
          </a:prstGeom>
          <a:solidFill>
            <a:srgbClr val="BBD6EE"/>
          </a:solidFill>
          <a:ln w="9525"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Content Placeholder 5"/>
          <p:cNvSpPr txBox="1">
            <a:spLocks/>
          </p:cNvSpPr>
          <p:nvPr/>
        </p:nvSpPr>
        <p:spPr>
          <a:xfrm>
            <a:off x="6613405" y="1077391"/>
            <a:ext cx="5149103" cy="5032464"/>
          </a:xfrm>
          <a:prstGeom prst="rect">
            <a:avLst/>
          </a:prstGeom>
        </p:spPr>
        <p:txBody>
          <a:bodyPr vert="horz" lIns="91440" tIns="45720" rIns="91440" bIns="45720" rtlCol="0" anchor="t">
            <a:normAutofit fontScale="5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GB" sz="5000" dirty="0">
                <a:latin typeface="SassoonPrimaryInfant" pitchFamily="2" charset="0"/>
              </a:rPr>
              <a:t>Health Education</a:t>
            </a:r>
          </a:p>
          <a:p>
            <a:r>
              <a:rPr lang="en-GB" sz="5000" dirty="0">
                <a:latin typeface="SassoonPrimaryInfant" pitchFamily="2" charset="0"/>
              </a:rPr>
              <a:t>Mental wellbeing</a:t>
            </a:r>
          </a:p>
          <a:p>
            <a:r>
              <a:rPr lang="en-GB" sz="5000" dirty="0">
                <a:latin typeface="SassoonPrimaryInfant" pitchFamily="2" charset="0"/>
              </a:rPr>
              <a:t>Internet safety and harms</a:t>
            </a:r>
          </a:p>
          <a:p>
            <a:r>
              <a:rPr lang="en-GB" sz="5000" dirty="0">
                <a:latin typeface="SassoonPrimaryInfant" pitchFamily="2" charset="0"/>
              </a:rPr>
              <a:t>Physical health and fitness</a:t>
            </a:r>
          </a:p>
          <a:p>
            <a:r>
              <a:rPr lang="en-GB" sz="5000" dirty="0">
                <a:latin typeface="SassoonPrimaryInfant" pitchFamily="2" charset="0"/>
              </a:rPr>
              <a:t>Healthy eating</a:t>
            </a:r>
          </a:p>
          <a:p>
            <a:r>
              <a:rPr lang="en-GB" sz="5000" dirty="0">
                <a:latin typeface="SassoonPrimaryInfant" pitchFamily="2" charset="0"/>
              </a:rPr>
              <a:t>Facts and risks associated with harmful substances</a:t>
            </a:r>
          </a:p>
          <a:p>
            <a:r>
              <a:rPr lang="en-GB" sz="5000" dirty="0">
                <a:latin typeface="SassoonPrimaryInfant" pitchFamily="2" charset="0"/>
              </a:rPr>
              <a:t>Health and prevention</a:t>
            </a:r>
          </a:p>
          <a:p>
            <a:r>
              <a:rPr lang="en-GB" sz="5000" dirty="0">
                <a:latin typeface="SassoonPrimaryInfant" pitchFamily="2" charset="0"/>
              </a:rPr>
              <a:t>Basic first aid</a:t>
            </a:r>
          </a:p>
          <a:p>
            <a:r>
              <a:rPr lang="en-GB" sz="5000" dirty="0">
                <a:latin typeface="SassoonPrimaryInfant" pitchFamily="2" charset="0"/>
              </a:rPr>
              <a:t>Changing body</a:t>
            </a:r>
            <a:endParaRPr lang="en-GB" sz="2600" dirty="0">
              <a:latin typeface="SassoonPrimaryInfant" pitchFamily="2" charset="0"/>
            </a:endParaRPr>
          </a:p>
          <a:p>
            <a:endParaRPr lang="en-GB" sz="2600" dirty="0">
              <a:latin typeface="SassoonPrimaryInfant" pitchFamily="2" charset="0"/>
            </a:endParaRPr>
          </a:p>
          <a:p>
            <a:endParaRPr lang="en-GB" dirty="0"/>
          </a:p>
        </p:txBody>
      </p:sp>
      <p:sp>
        <p:nvSpPr>
          <p:cNvPr id="18" name="Rectangle 17"/>
          <p:cNvSpPr/>
          <p:nvPr/>
        </p:nvSpPr>
        <p:spPr>
          <a:xfrm>
            <a:off x="241510" y="184944"/>
            <a:ext cx="11520998" cy="523220"/>
          </a:xfrm>
          <a:prstGeom prst="rect">
            <a:avLst/>
          </a:prstGeom>
        </p:spPr>
        <p:txBody>
          <a:bodyPr wrap="square">
            <a:spAutoFit/>
          </a:bodyPr>
          <a:lstStyle/>
          <a:p>
            <a:r>
              <a:rPr lang="en-GB" sz="2800" dirty="0">
                <a:latin typeface="SassoonPrimaryInfant" pitchFamily="2" charset="0"/>
              </a:rPr>
              <a:t>By the end of primary school (KS2) pupils will be taught content on; </a:t>
            </a:r>
          </a:p>
        </p:txBody>
      </p:sp>
      <p:sp>
        <p:nvSpPr>
          <p:cNvPr id="19" name="Rectangle 18"/>
          <p:cNvSpPr/>
          <p:nvPr/>
        </p:nvSpPr>
        <p:spPr>
          <a:xfrm>
            <a:off x="396734" y="5682734"/>
            <a:ext cx="5605275" cy="646331"/>
          </a:xfrm>
          <a:prstGeom prst="rect">
            <a:avLst/>
          </a:prstGeom>
        </p:spPr>
        <p:txBody>
          <a:bodyPr wrap="square">
            <a:spAutoFit/>
          </a:bodyPr>
          <a:lstStyle/>
          <a:p>
            <a:r>
              <a:rPr lang="en-GB" dirty="0">
                <a:latin typeface="SassoonPrimaryInfant" pitchFamily="2" charset="0"/>
              </a:rPr>
              <a:t>You can find further detail by searching ‘relationship and health education’ on GOV.UK</a:t>
            </a:r>
            <a:endParaRPr lang="en-GB" dirty="0"/>
          </a:p>
        </p:txBody>
      </p:sp>
    </p:spTree>
    <p:extLst>
      <p:ext uri="{BB962C8B-B14F-4D97-AF65-F5344CB8AC3E}">
        <p14:creationId xmlns:p14="http://schemas.microsoft.com/office/powerpoint/2010/main" val="3604800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grpSp>
        <p:nvGrpSpPr>
          <p:cNvPr id="450" name="Google Shape;450;p51"/>
          <p:cNvGrpSpPr/>
          <p:nvPr/>
        </p:nvGrpSpPr>
        <p:grpSpPr>
          <a:xfrm>
            <a:off x="0" y="188913"/>
            <a:ext cx="7813964" cy="1501342"/>
            <a:chOff x="0" y="188913"/>
            <a:chExt cx="10518775" cy="1106487"/>
          </a:xfrm>
        </p:grpSpPr>
        <p:sp>
          <p:nvSpPr>
            <p:cNvPr id="451" name="Google Shape;451;p51"/>
            <p:cNvSpPr/>
            <p:nvPr/>
          </p:nvSpPr>
          <p:spPr>
            <a:xfrm>
              <a:off x="0" y="188913"/>
              <a:ext cx="8411516" cy="941387"/>
            </a:xfrm>
            <a:prstGeom prst="rect">
              <a:avLst/>
            </a:prstGeom>
            <a:solidFill>
              <a:srgbClr val="8DA9DB">
                <a:alpha val="5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452" name="Google Shape;452;p51"/>
            <p:cNvSpPr/>
            <p:nvPr/>
          </p:nvSpPr>
          <p:spPr>
            <a:xfrm>
              <a:off x="0" y="304800"/>
              <a:ext cx="8411516" cy="709613"/>
            </a:xfrm>
            <a:prstGeom prst="rect">
              <a:avLst/>
            </a:prstGeom>
            <a:solidFill>
              <a:schemeClr val="accen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453" name="Google Shape;453;p51"/>
            <p:cNvSpPr txBox="1"/>
            <p:nvPr/>
          </p:nvSpPr>
          <p:spPr>
            <a:xfrm>
              <a:off x="3175" y="366713"/>
              <a:ext cx="10515600" cy="9286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2400" b="1" dirty="0">
                  <a:solidFill>
                    <a:schemeClr val="tx2">
                      <a:lumMod val="40000"/>
                      <a:lumOff val="60000"/>
                    </a:schemeClr>
                  </a:solidFill>
                  <a:latin typeface="SassoonPrimaryInfant" pitchFamily="2" charset="0"/>
                  <a:ea typeface="Century Gothic"/>
                  <a:cs typeface="Century Gothic"/>
                  <a:sym typeface="Century Gothic"/>
                </a:rPr>
                <a:t>PSHE RHE at Savile Town Infant School</a:t>
              </a:r>
              <a:endParaRPr sz="2400" b="1" dirty="0">
                <a:solidFill>
                  <a:schemeClr val="tx2">
                    <a:lumMod val="40000"/>
                    <a:lumOff val="60000"/>
                  </a:schemeClr>
                </a:solidFill>
                <a:latin typeface="SassoonPrimaryInfant" pitchFamily="2" charset="0"/>
                <a:ea typeface="Century Gothic"/>
                <a:cs typeface="Century Gothic"/>
                <a:sym typeface="Century Gothic"/>
              </a:endParaRPr>
            </a:p>
          </p:txBody>
        </p:sp>
      </p:grpSp>
      <p:sp>
        <p:nvSpPr>
          <p:cNvPr id="454" name="Google Shape;454;p51"/>
          <p:cNvSpPr txBox="1"/>
          <p:nvPr/>
        </p:nvSpPr>
        <p:spPr>
          <a:xfrm>
            <a:off x="4032069" y="1293888"/>
            <a:ext cx="4127863"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34343"/>
              </a:buClr>
              <a:buSzPts val="3200"/>
              <a:buFont typeface="Century Gothic"/>
              <a:buNone/>
            </a:pPr>
            <a:endParaRPr sz="3200" b="1" i="0" u="none" strike="noStrike" cap="none" dirty="0">
              <a:solidFill>
                <a:srgbClr val="434343"/>
              </a:solidFill>
              <a:latin typeface="SassoonPrimaryInfant" pitchFamily="2" charset="0"/>
              <a:ea typeface="Century Gothic"/>
              <a:cs typeface="Century Gothic"/>
              <a:sym typeface="Century Gothic"/>
            </a:endParaRPr>
          </a:p>
        </p:txBody>
      </p:sp>
      <p:sp>
        <p:nvSpPr>
          <p:cNvPr id="455" name="Google Shape;455;p51"/>
          <p:cNvSpPr/>
          <p:nvPr/>
        </p:nvSpPr>
        <p:spPr>
          <a:xfrm>
            <a:off x="251461" y="1586274"/>
            <a:ext cx="4950812" cy="4622481"/>
          </a:xfrm>
          <a:prstGeom prst="flowChartAlternateProcess">
            <a:avLst/>
          </a:prstGeom>
          <a:solidFill>
            <a:srgbClr val="DDEAF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r>
              <a:rPr lang="en-GB" sz="2400" dirty="0">
                <a:solidFill>
                  <a:schemeClr val="dk1"/>
                </a:solidFill>
                <a:latin typeface="SassoonPrimaryInfant" pitchFamily="2" charset="0"/>
                <a:sym typeface="Century Gothic"/>
              </a:rPr>
              <a:t>At Savile Town we have been teaching to the statutory requirements through a programme of study called Jigsaw (The Mindful Approach to PSHE).  Jigsaw fulfils the </a:t>
            </a:r>
            <a:r>
              <a:rPr lang="en-GB" sz="2400" dirty="0" err="1">
                <a:solidFill>
                  <a:schemeClr val="dk1"/>
                </a:solidFill>
                <a:latin typeface="SassoonPrimaryInfant" pitchFamily="2" charset="0"/>
                <a:sym typeface="Century Gothic"/>
              </a:rPr>
              <a:t>DfE</a:t>
            </a:r>
            <a:r>
              <a:rPr lang="en-GB" sz="2400" dirty="0">
                <a:solidFill>
                  <a:schemeClr val="dk1"/>
                </a:solidFill>
                <a:latin typeface="SassoonPrimaryInfant" pitchFamily="2" charset="0"/>
                <a:sym typeface="Century Gothic"/>
              </a:rPr>
              <a:t> requirements and allows for a whole school approach in an age approach </a:t>
            </a:r>
          </a:p>
          <a:p>
            <a:pPr lvl="0"/>
            <a:r>
              <a:rPr lang="en-GB" sz="2400" dirty="0">
                <a:solidFill>
                  <a:schemeClr val="dk1"/>
                </a:solidFill>
                <a:latin typeface="SassoonPrimaryInfant" pitchFamily="2" charset="0"/>
                <a:sym typeface="Century Gothic"/>
              </a:rPr>
              <a:t>and familiar way.</a:t>
            </a:r>
          </a:p>
          <a:p>
            <a:pPr lvl="0"/>
            <a:endParaRPr lang="en-GB" sz="2400" dirty="0">
              <a:solidFill>
                <a:schemeClr val="dk1"/>
              </a:solidFill>
              <a:latin typeface="SassoonPrimaryInfant" pitchFamily="2" charset="0"/>
              <a:sym typeface="Century Gothic"/>
            </a:endParaRPr>
          </a:p>
          <a:p>
            <a:pPr lvl="0"/>
            <a:r>
              <a:rPr lang="en-GB" sz="2400" dirty="0">
                <a:solidFill>
                  <a:schemeClr val="dk1"/>
                </a:solidFill>
                <a:latin typeface="SassoonPrimaryInfant" pitchFamily="2" charset="0"/>
                <a:sym typeface="Century Gothic"/>
              </a:rPr>
              <a:t>www.jigsawpshe.com</a:t>
            </a:r>
            <a:endParaRPr sz="2400" dirty="0">
              <a:latin typeface="SassoonPrimaryInfant" pitchFamily="2" charset="0"/>
            </a:endParaRPr>
          </a:p>
        </p:txBody>
      </p:sp>
      <p:sp>
        <p:nvSpPr>
          <p:cNvPr id="456" name="Google Shape;456;p51"/>
          <p:cNvSpPr/>
          <p:nvPr/>
        </p:nvSpPr>
        <p:spPr>
          <a:xfrm>
            <a:off x="7299492" y="123570"/>
            <a:ext cx="4252190" cy="3660261"/>
          </a:xfrm>
          <a:prstGeom prst="flowChartAlternateProcess">
            <a:avLst/>
          </a:prstGeom>
          <a:solidFill>
            <a:srgbClr val="DDEAF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457" name="Google Shape;457;p51"/>
          <p:cNvSpPr/>
          <p:nvPr/>
        </p:nvSpPr>
        <p:spPr>
          <a:xfrm>
            <a:off x="5440226" y="2903976"/>
            <a:ext cx="1333804" cy="879855"/>
          </a:xfrm>
          <a:prstGeom prst="rightArrow">
            <a:avLst>
              <a:gd name="adj1" fmla="val 50000"/>
              <a:gd name="adj2" fmla="val 50000"/>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943" y="4789749"/>
            <a:ext cx="2186757" cy="107038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8735" y="4341080"/>
            <a:ext cx="2424872" cy="2315794"/>
          </a:xfrm>
          <a:prstGeom prst="rect">
            <a:avLst/>
          </a:prstGeom>
        </p:spPr>
      </p:pic>
      <p:sp>
        <p:nvSpPr>
          <p:cNvPr id="4" name="Rectangle 3"/>
          <p:cNvSpPr/>
          <p:nvPr/>
        </p:nvSpPr>
        <p:spPr>
          <a:xfrm>
            <a:off x="7554614" y="524165"/>
            <a:ext cx="3840612" cy="2616101"/>
          </a:xfrm>
          <a:prstGeom prst="rect">
            <a:avLst/>
          </a:prstGeom>
        </p:spPr>
        <p:txBody>
          <a:bodyPr wrap="square">
            <a:spAutoFit/>
          </a:bodyPr>
          <a:lstStyle/>
          <a:p>
            <a:r>
              <a:rPr lang="en-GB" sz="2000" dirty="0">
                <a:solidFill>
                  <a:schemeClr val="dk1"/>
                </a:solidFill>
                <a:latin typeface="SassoonPrimaryInfant" pitchFamily="2" charset="0"/>
                <a:sym typeface="Century Gothic"/>
              </a:rPr>
              <a:t>During the current pandemic Jigsaw has offered recovery</a:t>
            </a:r>
          </a:p>
          <a:p>
            <a:r>
              <a:rPr lang="en-GB" sz="2000" dirty="0">
                <a:solidFill>
                  <a:schemeClr val="dk1"/>
                </a:solidFill>
                <a:latin typeface="SassoonPrimaryInfant" pitchFamily="2" charset="0"/>
                <a:sym typeface="Century Gothic"/>
              </a:rPr>
              <a:t>lessons to help children make sense of and talk about </a:t>
            </a:r>
          </a:p>
          <a:p>
            <a:r>
              <a:rPr lang="en-GB" sz="2000" dirty="0">
                <a:solidFill>
                  <a:schemeClr val="dk1"/>
                </a:solidFill>
                <a:latin typeface="SassoonPrimaryInfant" pitchFamily="2" charset="0"/>
                <a:sym typeface="Century Gothic"/>
              </a:rPr>
              <a:t>their </a:t>
            </a:r>
            <a:r>
              <a:rPr lang="en-GB" sz="2000" dirty="0" err="1">
                <a:solidFill>
                  <a:schemeClr val="dk1"/>
                </a:solidFill>
                <a:latin typeface="SassoonPrimaryInfant" pitchFamily="2" charset="0"/>
                <a:sym typeface="Century Gothic"/>
              </a:rPr>
              <a:t>Covid</a:t>
            </a:r>
            <a:r>
              <a:rPr lang="en-GB" sz="2000" dirty="0">
                <a:solidFill>
                  <a:schemeClr val="dk1"/>
                </a:solidFill>
                <a:latin typeface="SassoonPrimaryInfant" pitchFamily="2" charset="0"/>
                <a:sym typeface="Century Gothic"/>
              </a:rPr>
              <a:t> 19 and Lockdown experiences.  Mental health and wellbeing are prioritised as we prepare to return once </a:t>
            </a:r>
            <a:r>
              <a:rPr lang="en-GB" sz="2400" dirty="0">
                <a:solidFill>
                  <a:schemeClr val="dk1"/>
                </a:solidFill>
                <a:latin typeface="SassoonPrimaryInfant" pitchFamily="2" charset="0"/>
                <a:sym typeface="Century Gothic"/>
              </a:rPr>
              <a:t>again. </a:t>
            </a:r>
            <a:endParaRPr lang="en-GB" sz="2400" dirty="0"/>
          </a:p>
        </p:txBody>
      </p:sp>
      <p:pic>
        <p:nvPicPr>
          <p:cNvPr id="13" name="Picture 12">
            <a:extLst>
              <a:ext uri="{FF2B5EF4-FFF2-40B4-BE49-F238E27FC236}">
                <a16:creationId xmlns:a16="http://schemas.microsoft.com/office/drawing/2014/main" id="{DA6747F9-DACC-4157-8F59-B153F805CCF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539152" y="1161702"/>
            <a:ext cx="1432940" cy="1619286"/>
          </a:xfrm>
          <a:prstGeom prst="rect">
            <a:avLst/>
          </a:prstGeom>
        </p:spPr>
      </p:pic>
      <p:pic>
        <p:nvPicPr>
          <p:cNvPr id="14" name="Picture 13">
            <a:extLst>
              <a:ext uri="{FF2B5EF4-FFF2-40B4-BE49-F238E27FC236}">
                <a16:creationId xmlns:a16="http://schemas.microsoft.com/office/drawing/2014/main" id="{BFCC5C1C-917E-F148-B0F3-8CEE796B7861}"/>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a:ext>
            </a:extLst>
          </a:blip>
          <a:srcRect/>
          <a:stretch/>
        </p:blipFill>
        <p:spPr>
          <a:xfrm>
            <a:off x="5917431" y="4755233"/>
            <a:ext cx="2864043" cy="1675360"/>
          </a:xfrm>
          <a:prstGeom prst="rect">
            <a:avLst/>
          </a:prstGeom>
        </p:spPr>
      </p:pic>
    </p:spTree>
    <p:extLst>
      <p:ext uri="{BB962C8B-B14F-4D97-AF65-F5344CB8AC3E}">
        <p14:creationId xmlns:p14="http://schemas.microsoft.com/office/powerpoint/2010/main" val="234226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76337">
            <a:off x="553359" y="1051220"/>
            <a:ext cx="3496904" cy="4550460"/>
          </a:xfrm>
          <a:prstGeom prst="rect">
            <a:avLst/>
          </a:prstGeom>
        </p:spPr>
      </p:pic>
      <p:grpSp>
        <p:nvGrpSpPr>
          <p:cNvPr id="7" name="Google Shape;450;p51"/>
          <p:cNvGrpSpPr/>
          <p:nvPr/>
        </p:nvGrpSpPr>
        <p:grpSpPr>
          <a:xfrm>
            <a:off x="123825" y="207963"/>
            <a:ext cx="7813964" cy="1501342"/>
            <a:chOff x="0" y="188913"/>
            <a:chExt cx="10518775" cy="1106487"/>
          </a:xfrm>
        </p:grpSpPr>
        <p:sp>
          <p:nvSpPr>
            <p:cNvPr id="8" name="Google Shape;451;p51"/>
            <p:cNvSpPr/>
            <p:nvPr/>
          </p:nvSpPr>
          <p:spPr>
            <a:xfrm>
              <a:off x="0" y="188913"/>
              <a:ext cx="8411516" cy="941387"/>
            </a:xfrm>
            <a:prstGeom prst="rect">
              <a:avLst/>
            </a:prstGeom>
            <a:solidFill>
              <a:srgbClr val="8DA9DB">
                <a:alpha val="5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9" name="Google Shape;452;p51"/>
            <p:cNvSpPr/>
            <p:nvPr/>
          </p:nvSpPr>
          <p:spPr>
            <a:xfrm>
              <a:off x="0" y="304800"/>
              <a:ext cx="8411516" cy="709613"/>
            </a:xfrm>
            <a:prstGeom prst="rect">
              <a:avLst/>
            </a:prstGeom>
            <a:solidFill>
              <a:schemeClr val="accent1">
                <a:alpha val="8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10" name="Google Shape;453;p51"/>
            <p:cNvSpPr txBox="1"/>
            <p:nvPr/>
          </p:nvSpPr>
          <p:spPr>
            <a:xfrm>
              <a:off x="3175" y="366713"/>
              <a:ext cx="10515600" cy="9286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GB" sz="2800" b="1" dirty="0">
                  <a:solidFill>
                    <a:schemeClr val="tx2">
                      <a:lumMod val="40000"/>
                      <a:lumOff val="60000"/>
                    </a:schemeClr>
                  </a:solidFill>
                  <a:latin typeface="SassoonPrimaryInfant" pitchFamily="2" charset="0"/>
                  <a:ea typeface="Century Gothic"/>
                  <a:cs typeface="Century Gothic"/>
                  <a:sym typeface="Century Gothic"/>
                </a:rPr>
                <a:t>What a Jigsaw Lesson looks like;</a:t>
              </a:r>
              <a:endParaRPr sz="2800" b="1" dirty="0">
                <a:solidFill>
                  <a:schemeClr val="tx2">
                    <a:lumMod val="40000"/>
                    <a:lumOff val="60000"/>
                  </a:schemeClr>
                </a:solidFill>
                <a:latin typeface="SassoonPrimaryInfant" pitchFamily="2" charset="0"/>
                <a:ea typeface="Century Gothic"/>
                <a:cs typeface="Century Gothic"/>
                <a:sym typeface="Century Gothic"/>
              </a:endParaRPr>
            </a:p>
          </p:txBody>
        </p:sp>
      </p:grpSp>
      <p:sp>
        <p:nvSpPr>
          <p:cNvPr id="11" name="Rectangle 10"/>
          <p:cNvSpPr/>
          <p:nvPr/>
        </p:nvSpPr>
        <p:spPr>
          <a:xfrm>
            <a:off x="479162" y="4569546"/>
            <a:ext cx="5562258" cy="1754326"/>
          </a:xfrm>
          <a:prstGeom prst="rect">
            <a:avLst/>
          </a:prstGeom>
          <a:solidFill>
            <a:schemeClr val="accent1">
              <a:lumMod val="20000"/>
              <a:lumOff val="80000"/>
            </a:schemeClr>
          </a:solidFill>
          <a:ln>
            <a:solidFill>
              <a:schemeClr val="bg1"/>
            </a:solidFill>
          </a:ln>
        </p:spPr>
        <p:txBody>
          <a:bodyPr wrap="square">
            <a:spAutoFit/>
          </a:bodyPr>
          <a:lstStyle/>
          <a:p>
            <a:pPr algn="just"/>
            <a:r>
              <a:rPr lang="en-GB" dirty="0">
                <a:solidFill>
                  <a:schemeClr val="bg1">
                    <a:lumMod val="95000"/>
                    <a:lumOff val="5000"/>
                  </a:schemeClr>
                </a:solidFill>
                <a:latin typeface="SassoonPrimaryInfant" pitchFamily="2" charset="0"/>
              </a:rPr>
              <a:t>Before we start a PSHE lesson we read the Jigsaw Charter to remind ourselves about what is expected of us and what we can expect from others.  </a:t>
            </a:r>
          </a:p>
          <a:p>
            <a:pPr algn="just"/>
            <a:endParaRPr lang="en-GB" dirty="0">
              <a:solidFill>
                <a:schemeClr val="bg1">
                  <a:lumMod val="95000"/>
                  <a:lumOff val="5000"/>
                </a:schemeClr>
              </a:solidFill>
              <a:latin typeface="SassoonPrimaryInfant" pitchFamily="2" charset="0"/>
            </a:endParaRPr>
          </a:p>
          <a:p>
            <a:pPr algn="just"/>
            <a:r>
              <a:rPr lang="en-GB" dirty="0">
                <a:solidFill>
                  <a:schemeClr val="bg1">
                    <a:lumMod val="95000"/>
                    <a:lumOff val="5000"/>
                  </a:schemeClr>
                </a:solidFill>
                <a:latin typeface="SassoonPrimaryInfant" pitchFamily="2" charset="0"/>
              </a:rPr>
              <a:t>In every lesson children have the right to pass (not speak) should they choose.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901" y="1145670"/>
            <a:ext cx="3783499" cy="4585150"/>
          </a:xfrm>
          <a:prstGeom prst="rect">
            <a:avLst/>
          </a:prstGeom>
        </p:spPr>
      </p:pic>
      <p:sp>
        <p:nvSpPr>
          <p:cNvPr id="13" name="Google Shape;457;p51"/>
          <p:cNvSpPr/>
          <p:nvPr/>
        </p:nvSpPr>
        <p:spPr>
          <a:xfrm>
            <a:off x="4371137" y="2015489"/>
            <a:ext cx="1921639" cy="1452178"/>
          </a:xfrm>
          <a:prstGeom prst="rightArrow">
            <a:avLst>
              <a:gd name="adj1" fmla="val 50000"/>
              <a:gd name="adj2" fmla="val 50000"/>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Rectangle 13"/>
          <p:cNvSpPr/>
          <p:nvPr/>
        </p:nvSpPr>
        <p:spPr>
          <a:xfrm>
            <a:off x="8925636" y="207963"/>
            <a:ext cx="3140311" cy="2031325"/>
          </a:xfrm>
          <a:prstGeom prst="rect">
            <a:avLst/>
          </a:prstGeom>
          <a:solidFill>
            <a:schemeClr val="tx2">
              <a:lumMod val="75000"/>
            </a:schemeClr>
          </a:solidFill>
          <a:ln>
            <a:solidFill>
              <a:schemeClr val="bg1"/>
            </a:solidFill>
          </a:ln>
        </p:spPr>
        <p:txBody>
          <a:bodyPr wrap="square">
            <a:spAutoFit/>
          </a:bodyPr>
          <a:lstStyle/>
          <a:p>
            <a:endParaRPr lang="en-GB" dirty="0">
              <a:solidFill>
                <a:schemeClr val="bg1">
                  <a:lumMod val="95000"/>
                  <a:lumOff val="5000"/>
                </a:schemeClr>
              </a:solidFill>
              <a:latin typeface="SassoonPrimaryInfant" pitchFamily="2" charset="0"/>
            </a:endParaRPr>
          </a:p>
          <a:p>
            <a:pPr algn="just"/>
            <a:r>
              <a:rPr lang="en-GB" dirty="0">
                <a:solidFill>
                  <a:schemeClr val="bg1">
                    <a:lumMod val="95000"/>
                    <a:lumOff val="5000"/>
                  </a:schemeClr>
                </a:solidFill>
                <a:latin typeface="SassoonPrimaryInfant" pitchFamily="2" charset="0"/>
              </a:rPr>
              <a:t>On returning to school once again after Lockdown, each class will create a new Jigsaw charter to reflect our every changing ‘new normal’ and </a:t>
            </a:r>
            <a:r>
              <a:rPr lang="en-GB" dirty="0" err="1">
                <a:solidFill>
                  <a:schemeClr val="bg1">
                    <a:lumMod val="95000"/>
                    <a:lumOff val="5000"/>
                  </a:schemeClr>
                </a:solidFill>
                <a:latin typeface="SassoonPrimaryInfant" pitchFamily="2" charset="0"/>
              </a:rPr>
              <a:t>Covid</a:t>
            </a:r>
            <a:r>
              <a:rPr lang="en-GB" dirty="0">
                <a:solidFill>
                  <a:schemeClr val="bg1">
                    <a:lumMod val="95000"/>
                    <a:lumOff val="5000"/>
                  </a:schemeClr>
                </a:solidFill>
                <a:latin typeface="SassoonPrimaryInfant" pitchFamily="2" charset="0"/>
              </a:rPr>
              <a:t> Safety restrictions.</a:t>
            </a:r>
            <a:endParaRPr lang="en-GB"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5239" y="3489744"/>
            <a:ext cx="1733861" cy="1655868"/>
          </a:xfrm>
          <a:prstGeom prst="rect">
            <a:avLst/>
          </a:prstGeom>
        </p:spPr>
      </p:pic>
    </p:spTree>
    <p:extLst>
      <p:ext uri="{BB962C8B-B14F-4D97-AF65-F5344CB8AC3E}">
        <p14:creationId xmlns:p14="http://schemas.microsoft.com/office/powerpoint/2010/main" val="139787869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1004</TotalTime>
  <Words>1217</Words>
  <Application>Microsoft Office PowerPoint</Application>
  <PresentationFormat>Widescreen</PresentationFormat>
  <Paragraphs>128</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nta</vt:lpstr>
      <vt:lpstr>SassoonPrimaryInfant</vt:lpstr>
      <vt:lpstr>Wingdings 3</vt:lpstr>
      <vt:lpstr>Slice</vt:lpstr>
      <vt:lpstr>PowerPoint Presentation</vt:lpstr>
      <vt:lpstr>PowerPoint Presentation</vt:lpstr>
      <vt:lpstr>PowerPoint Presentation</vt:lpstr>
      <vt:lpstr>PowerPoint Presentation</vt:lpstr>
      <vt:lpstr>PowerPoint Presentation</vt:lpstr>
      <vt:lpstr>The statutory Guidance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RSHE</dc:title>
  <dc:creator>Kelly Logan</dc:creator>
  <cp:lastModifiedBy>Debbie Douglas</cp:lastModifiedBy>
  <cp:revision>75</cp:revision>
  <dcterms:created xsi:type="dcterms:W3CDTF">2021-02-24T09:39:42Z</dcterms:created>
  <dcterms:modified xsi:type="dcterms:W3CDTF">2021-02-26T15:10:52Z</dcterms:modified>
</cp:coreProperties>
</file>